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7" r:id="rId3"/>
    <p:sldId id="258" r:id="rId4"/>
    <p:sldId id="259" r:id="rId5"/>
    <p:sldId id="260" r:id="rId6"/>
    <p:sldId id="261" r:id="rId7"/>
    <p:sldId id="269" r:id="rId8"/>
    <p:sldId id="262" r:id="rId9"/>
    <p:sldId id="263" r:id="rId10"/>
    <p:sldId id="264" r:id="rId11"/>
    <p:sldId id="270" r:id="rId12"/>
    <p:sldId id="265" r:id="rId13"/>
    <p:sldId id="266" r:id="rId14"/>
    <p:sldId id="267"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8" r:id="rId31"/>
    <p:sldId id="289" r:id="rId32"/>
    <p:sldId id="301" r:id="rId33"/>
    <p:sldId id="290" r:id="rId34"/>
    <p:sldId id="296" r:id="rId35"/>
    <p:sldId id="302" r:id="rId36"/>
    <p:sldId id="291" r:id="rId37"/>
    <p:sldId id="292" r:id="rId38"/>
    <p:sldId id="293" r:id="rId39"/>
    <p:sldId id="294" r:id="rId40"/>
    <p:sldId id="295" r:id="rId41"/>
    <p:sldId id="297" r:id="rId42"/>
    <p:sldId id="298" r:id="rId43"/>
    <p:sldId id="299" r:id="rId44"/>
    <p:sldId id="300"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912" autoAdjust="0"/>
    <p:restoredTop sz="94660"/>
  </p:normalViewPr>
  <p:slideViewPr>
    <p:cSldViewPr>
      <p:cViewPr>
        <p:scale>
          <a:sx n="66" d="100"/>
          <a:sy n="66" d="100"/>
        </p:scale>
        <p:origin x="-1452" y="-14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965503AA-A583-47D1-8186-E17D6039C9F1}" type="datetimeFigureOut">
              <a:rPr lang="en-US" smtClean="0"/>
              <a:pPr/>
              <a:t>09-Oct-22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ED22C20-B180-4E3D-BCF2-6F5EEFCCB86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65503AA-A583-47D1-8186-E17D6039C9F1}" type="datetimeFigureOut">
              <a:rPr lang="en-US" smtClean="0"/>
              <a:pPr/>
              <a:t>09-Oct-22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22C20-B180-4E3D-BCF2-6F5EEFCCB8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65503AA-A583-47D1-8186-E17D6039C9F1}" type="datetimeFigureOut">
              <a:rPr lang="en-US" smtClean="0"/>
              <a:pPr/>
              <a:t>09-Oct-22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22C20-B180-4E3D-BCF2-6F5EEFCCB8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65503AA-A583-47D1-8186-E17D6039C9F1}" type="datetimeFigureOut">
              <a:rPr lang="en-US" smtClean="0"/>
              <a:pPr/>
              <a:t>09-Oct-22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22C20-B180-4E3D-BCF2-6F5EEFCCB8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65503AA-A583-47D1-8186-E17D6039C9F1}" type="datetimeFigureOut">
              <a:rPr lang="en-US" smtClean="0"/>
              <a:pPr/>
              <a:t>09-Oct-22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D22C20-B180-4E3D-BCF2-6F5EEFCCB86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65503AA-A583-47D1-8186-E17D6039C9F1}" type="datetimeFigureOut">
              <a:rPr lang="en-US" smtClean="0"/>
              <a:pPr/>
              <a:t>09-Oct-22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22C20-B180-4E3D-BCF2-6F5EEFCCB8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65503AA-A583-47D1-8186-E17D6039C9F1}" type="datetimeFigureOut">
              <a:rPr lang="en-US" smtClean="0"/>
              <a:pPr/>
              <a:t>09-Oct-22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D22C20-B180-4E3D-BCF2-6F5EEFCCB8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65503AA-A583-47D1-8186-E17D6039C9F1}" type="datetimeFigureOut">
              <a:rPr lang="en-US" smtClean="0"/>
              <a:pPr/>
              <a:t>09-Oct-22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D22C20-B180-4E3D-BCF2-6F5EEFCCB8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503AA-A583-47D1-8186-E17D6039C9F1}" type="datetimeFigureOut">
              <a:rPr lang="en-US" smtClean="0"/>
              <a:pPr/>
              <a:t>09-Oct-22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D22C20-B180-4E3D-BCF2-6F5EEFCCB8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65503AA-A583-47D1-8186-E17D6039C9F1}" type="datetimeFigureOut">
              <a:rPr lang="en-US" smtClean="0"/>
              <a:pPr/>
              <a:t>09-Oct-22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D22C20-B180-4E3D-BCF2-6F5EEFCCB86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65503AA-A583-47D1-8186-E17D6039C9F1}" type="datetimeFigureOut">
              <a:rPr lang="en-US" smtClean="0"/>
              <a:pPr/>
              <a:t>09-Oct-22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2ED22C20-B180-4E3D-BCF2-6F5EEFCCB869}"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965503AA-A583-47D1-8186-E17D6039C9F1}" type="datetimeFigureOut">
              <a:rPr lang="en-US" smtClean="0"/>
              <a:pPr/>
              <a:t>09-Oct-22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ED22C20-B180-4E3D-BCF2-6F5EEFCCB869}"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www.somebookstore.com/servlet/Search"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randomhost.com/servlet/search.BookSearch?subject=jsp"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tx1"/>
                </a:solidFill>
              </a:rPr>
              <a:t>Server Side Scripting using Servlets</a:t>
            </a:r>
            <a:endParaRPr lang="en-US" dirty="0">
              <a:solidFill>
                <a:schemeClr val="tx1"/>
              </a:solidFill>
            </a:endParaRPr>
          </a:p>
        </p:txBody>
      </p:sp>
      <p:sp>
        <p:nvSpPr>
          <p:cNvPr id="3" name="Subtitle 2"/>
          <p:cNvSpPr>
            <a:spLocks noGrp="1"/>
          </p:cNvSpPr>
          <p:nvPr>
            <p:ph type="subTitle" idx="1"/>
          </p:nvPr>
        </p:nvSpPr>
        <p:spPr/>
        <p:txBody>
          <a:bodyPr/>
          <a:lstStyle/>
          <a:p>
            <a:r>
              <a:rPr lang="en-US" dirty="0" smtClean="0"/>
              <a:t>Unit -04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Due to interpreted nature of java, programs written in java are slow.</a:t>
            </a:r>
          </a:p>
          <a:p>
            <a:pPr algn="just"/>
            <a:r>
              <a:rPr lang="en-US" dirty="0" smtClean="0"/>
              <a:t> The java servlets runs very fast.</a:t>
            </a:r>
          </a:p>
          <a:p>
            <a:pPr algn="just"/>
            <a:r>
              <a:rPr lang="en-US" dirty="0" smtClean="0"/>
              <a:t> Servlets run on web server. </a:t>
            </a:r>
          </a:p>
          <a:p>
            <a:pPr algn="just"/>
            <a:r>
              <a:rPr lang="en-US" dirty="0" smtClean="0"/>
              <a:t>For any program initialization takes significant amount of time. But in case of servlets initialization takes place first time it receives a request and remains in memory till times out or server shut downs. After servlet is loaded, to handle a new request it simply creates a new thread and runs service method of servlet. </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dirty="0" smtClean="0"/>
              <a:t>Life  Cycle Of Servlet</a:t>
            </a:r>
            <a:endParaRPr lang="en-US" dirty="0"/>
          </a:p>
        </p:txBody>
      </p:sp>
      <p:pic>
        <p:nvPicPr>
          <p:cNvPr id="4" name="Content Placeholder 3" descr="Servlet-java-Life-Cycle.png"/>
          <p:cNvPicPr>
            <a:picLocks noGrp="1" noChangeAspect="1"/>
          </p:cNvPicPr>
          <p:nvPr>
            <p:ph idx="1"/>
          </p:nvPr>
        </p:nvPicPr>
        <p:blipFill>
          <a:blip r:embed="rId2"/>
          <a:stretch>
            <a:fillRect/>
          </a:stretch>
        </p:blipFill>
        <p:spPr>
          <a:xfrm>
            <a:off x="1219200" y="2057400"/>
            <a:ext cx="6477000" cy="4572000"/>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Extensibility</a:t>
            </a:r>
            <a:endParaRPr lang="en-US" dirty="0"/>
          </a:p>
        </p:txBody>
      </p:sp>
      <p:sp>
        <p:nvSpPr>
          <p:cNvPr id="3" name="Content Placeholder 2"/>
          <p:cNvSpPr>
            <a:spLocks noGrp="1"/>
          </p:cNvSpPr>
          <p:nvPr>
            <p:ph idx="1"/>
          </p:nvPr>
        </p:nvSpPr>
        <p:spPr/>
        <p:txBody>
          <a:bodyPr/>
          <a:lstStyle/>
          <a:p>
            <a:pPr algn="just"/>
            <a:r>
              <a:rPr lang="en-US" dirty="0" smtClean="0"/>
              <a:t>Java Servlets are developed in java which is robust, well-designed and object oriented language which can be extended  into new objects. </a:t>
            </a:r>
          </a:p>
          <a:p>
            <a:pPr algn="just"/>
            <a:r>
              <a:rPr lang="en-US" dirty="0" smtClean="0"/>
              <a:t> The java servlets take all these advantages and can be extended from existing class to provide the ideal solutions.</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Safety</a:t>
            </a:r>
            <a:endParaRPr lang="en-US" dirty="0"/>
          </a:p>
        </p:txBody>
      </p:sp>
      <p:sp>
        <p:nvSpPr>
          <p:cNvPr id="3" name="Content Placeholder 2"/>
          <p:cNvSpPr>
            <a:spLocks noGrp="1"/>
          </p:cNvSpPr>
          <p:nvPr>
            <p:ph idx="1"/>
          </p:nvPr>
        </p:nvSpPr>
        <p:spPr/>
        <p:txBody>
          <a:bodyPr/>
          <a:lstStyle/>
          <a:p>
            <a:r>
              <a:rPr lang="en-US" dirty="0" smtClean="0"/>
              <a:t>Java provides very good safety features like memory management, exception handling etc. Servlets inherits all these features and emerged as a very powerful web server extension.</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Secure</a:t>
            </a:r>
            <a:endParaRPr lang="en-US" dirty="0"/>
          </a:p>
        </p:txBody>
      </p:sp>
      <p:sp>
        <p:nvSpPr>
          <p:cNvPr id="3" name="Content Placeholder 2"/>
          <p:cNvSpPr>
            <a:spLocks noGrp="1"/>
          </p:cNvSpPr>
          <p:nvPr>
            <p:ph idx="1"/>
          </p:nvPr>
        </p:nvSpPr>
        <p:spPr/>
        <p:txBody>
          <a:bodyPr/>
          <a:lstStyle/>
          <a:p>
            <a:r>
              <a:rPr lang="en-US" dirty="0" smtClean="0"/>
              <a:t>Servlets are server side components, so it inherits the security provided by the web server. Servlets are also benefited with Java Security Manager.</a:t>
            </a:r>
            <a:br>
              <a:rPr lang="en-US" dirty="0" smtClean="0"/>
            </a:b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r>
              <a:rPr lang="en-US" dirty="0" smtClean="0"/>
              <a:t>Basic servlet structure</a:t>
            </a:r>
            <a:endParaRPr lang="en-US" dirty="0"/>
          </a:p>
        </p:txBody>
      </p:sp>
      <p:pic>
        <p:nvPicPr>
          <p:cNvPr id="5" name="Content Placeholder 4" descr="Screenshot (36).png"/>
          <p:cNvPicPr>
            <a:picLocks noGrp="1" noChangeAspect="1"/>
          </p:cNvPicPr>
          <p:nvPr>
            <p:ph idx="1"/>
          </p:nvPr>
        </p:nvPicPr>
        <p:blipFill>
          <a:blip r:embed="rId2"/>
          <a:srcRect l="12911" t="39240" r="43168" b="22568"/>
          <a:stretch>
            <a:fillRect/>
          </a:stretch>
        </p:blipFill>
        <p:spPr>
          <a:xfrm>
            <a:off x="0" y="990600"/>
            <a:ext cx="9144000" cy="58674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Servlet Packaging</a:t>
            </a:r>
            <a:br>
              <a:rPr lang="en-US" b="1" dirty="0" smtClean="0"/>
            </a:b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When you use packages, you need to perform the following two additional steps.</a:t>
            </a:r>
          </a:p>
          <a:p>
            <a:r>
              <a:rPr lang="en-US" b="1" dirty="0" smtClean="0"/>
              <a:t>Move the files to a subdirectory that matches the intended package name.</a:t>
            </a:r>
            <a:r>
              <a:rPr lang="en-US" dirty="0" smtClean="0"/>
              <a:t> For example, I'll use the more servlets package for most of the rest of the servlets in this book. So, the class files need to go in a subdirectory called </a:t>
            </a:r>
            <a:r>
              <a:rPr lang="en-US" i="1" dirty="0" smtClean="0"/>
              <a:t>more servlets</a:t>
            </a:r>
            <a:r>
              <a:rPr lang="en-US" dirty="0" smtClean="0"/>
              <a:t>.</a:t>
            </a:r>
          </a:p>
          <a:p>
            <a:r>
              <a:rPr lang="en-US" b="1" dirty="0" smtClean="0"/>
              <a:t>Insert a package statement in the class file:</a:t>
            </a:r>
            <a:r>
              <a:rPr lang="en-US" dirty="0" smtClean="0"/>
              <a:t> For example, to place a class in a package called </a:t>
            </a:r>
            <a:r>
              <a:rPr lang="en-US" dirty="0" err="1" smtClean="0"/>
              <a:t>somePackage</a:t>
            </a:r>
            <a:r>
              <a:rPr lang="en-US" dirty="0" smtClean="0"/>
              <a:t>, the class should be in the </a:t>
            </a:r>
            <a:r>
              <a:rPr lang="en-US" i="1" dirty="0" err="1" smtClean="0"/>
              <a:t>somePackage</a:t>
            </a:r>
            <a:r>
              <a:rPr lang="en-US" dirty="0" smtClean="0"/>
              <a:t> directory and the </a:t>
            </a:r>
            <a:r>
              <a:rPr lang="en-US" i="1" dirty="0" smtClean="0"/>
              <a:t>first</a:t>
            </a:r>
            <a:r>
              <a:rPr lang="en-US" dirty="0" smtClean="0"/>
              <a:t> non-comment line of the file should read </a:t>
            </a:r>
            <a:r>
              <a:rPr lang="en-US" b="1" dirty="0" smtClean="0"/>
              <a:t>package </a:t>
            </a:r>
            <a:r>
              <a:rPr lang="en-US" b="1" dirty="0" err="1" smtClean="0"/>
              <a:t>somePackage</a:t>
            </a:r>
            <a:r>
              <a:rPr lang="en-US" b="1" dirty="0" smtClean="0"/>
              <a:t>;</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b="1" dirty="0" smtClean="0"/>
              <a:t>Servlet Packaging</a:t>
            </a:r>
            <a:br>
              <a:rPr lang="en-US" b="1" dirty="0" smtClean="0"/>
            </a:br>
            <a:endParaRPr lang="en-US" dirty="0"/>
          </a:p>
        </p:txBody>
      </p:sp>
      <p:pic>
        <p:nvPicPr>
          <p:cNvPr id="4" name="Content Placeholder 3" descr="Screenshot (37).png"/>
          <p:cNvPicPr>
            <a:picLocks noGrp="1" noChangeAspect="1"/>
          </p:cNvPicPr>
          <p:nvPr>
            <p:ph idx="1"/>
          </p:nvPr>
        </p:nvPicPr>
        <p:blipFill>
          <a:blip r:embed="rId2"/>
          <a:srcRect l="13887" t="34033" r="44144" b="15624"/>
          <a:stretch>
            <a:fillRect/>
          </a:stretch>
        </p:blipFill>
        <p:spPr>
          <a:xfrm>
            <a:off x="304800" y="838200"/>
            <a:ext cx="8839200" cy="6019800"/>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Building utilities</a:t>
            </a:r>
            <a:endParaRPr lang="en-US" dirty="0"/>
          </a:p>
        </p:txBody>
      </p:sp>
      <p:pic>
        <p:nvPicPr>
          <p:cNvPr id="5" name="Content Placeholder 4" descr="Screenshot (38).png"/>
          <p:cNvPicPr>
            <a:picLocks noGrp="1" noChangeAspect="1"/>
          </p:cNvPicPr>
          <p:nvPr>
            <p:ph idx="1"/>
          </p:nvPr>
        </p:nvPicPr>
        <p:blipFill>
          <a:blip r:embed="rId2"/>
          <a:srcRect l="12911" t="77298" r="55818" b="10416"/>
          <a:stretch>
            <a:fillRect/>
          </a:stretch>
        </p:blipFill>
        <p:spPr>
          <a:xfrm>
            <a:off x="609600" y="2438400"/>
            <a:ext cx="7620000" cy="38100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dirty="0" smtClean="0"/>
              <a:t>Servlet utilities</a:t>
            </a:r>
            <a:endParaRPr lang="en-US" dirty="0"/>
          </a:p>
        </p:txBody>
      </p:sp>
      <p:pic>
        <p:nvPicPr>
          <p:cNvPr id="4" name="Content Placeholder 3" descr="Screenshot (39).png"/>
          <p:cNvPicPr>
            <a:picLocks noGrp="1" noChangeAspect="1"/>
          </p:cNvPicPr>
          <p:nvPr>
            <p:ph idx="1"/>
          </p:nvPr>
        </p:nvPicPr>
        <p:blipFill>
          <a:blip r:embed="rId2"/>
          <a:srcRect l="13736" t="45010" r="44144" b="15624"/>
          <a:stretch>
            <a:fillRect/>
          </a:stretch>
        </p:blipFill>
        <p:spPr>
          <a:xfrm>
            <a:off x="609600" y="1066800"/>
            <a:ext cx="8077200" cy="5638800"/>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CGI Technologies</a:t>
            </a:r>
            <a:endParaRPr lang="en-US" dirty="0"/>
          </a:p>
        </p:txBody>
      </p:sp>
      <p:sp>
        <p:nvSpPr>
          <p:cNvPr id="3" name="Content Placeholder 2"/>
          <p:cNvSpPr>
            <a:spLocks noGrp="1"/>
          </p:cNvSpPr>
          <p:nvPr>
            <p:ph idx="1"/>
          </p:nvPr>
        </p:nvSpPr>
        <p:spPr/>
        <p:txBody>
          <a:bodyPr/>
          <a:lstStyle/>
          <a:p>
            <a:r>
              <a:rPr lang="en-US" dirty="0" smtClean="0"/>
              <a:t>The Common Gateway Interface (CGI) is the standard process that uses a set of rules to propagate the user’s request to the web resources such as web server or web application program and respond to the user through the web interface. </a:t>
            </a:r>
          </a:p>
          <a:p>
            <a:r>
              <a:rPr lang="en-US" dirty="0" smtClean="0"/>
              <a:t>One of the examples of CGI flow is the Web browsers send the forms data to the backend server, and CGI connects to the application program on the web-server and the program response to the web browser.</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0).png"/>
          <p:cNvPicPr>
            <a:picLocks noGrp="1" noChangeAspect="1"/>
          </p:cNvPicPr>
          <p:nvPr>
            <p:ph idx="1"/>
          </p:nvPr>
        </p:nvPicPr>
        <p:blipFill>
          <a:blip r:embed="rId2"/>
          <a:srcRect l="13887" t="27089" r="46096" b="26040"/>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rmAutofit/>
          </a:bodyPr>
          <a:lstStyle/>
          <a:p>
            <a:r>
              <a:rPr lang="en-US" dirty="0" smtClean="0"/>
              <a:t>Life cycle of servlet</a:t>
            </a:r>
            <a:endParaRPr lang="en-US" dirty="0"/>
          </a:p>
        </p:txBody>
      </p:sp>
      <p:pic>
        <p:nvPicPr>
          <p:cNvPr id="5" name="Content Placeholder 3" descr="Servlet-java-Life-Cycle.png"/>
          <p:cNvPicPr>
            <a:picLocks noGrp="1" noChangeAspect="1"/>
          </p:cNvPicPr>
          <p:nvPr>
            <p:ph idx="1"/>
          </p:nvPr>
        </p:nvPicPr>
        <p:blipFill>
          <a:blip r:embed="rId2"/>
          <a:stretch>
            <a:fillRect/>
          </a:stretch>
        </p:blipFill>
        <p:spPr>
          <a:xfrm>
            <a:off x="990600" y="1905000"/>
            <a:ext cx="7315200" cy="4572000"/>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Thread Model Interface </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         Single Thread Model Interface was designed to guarantee that only one thread is executed at a time in a given servlet instance service method.</a:t>
            </a:r>
          </a:p>
          <a:p>
            <a:pPr algn="just"/>
            <a:r>
              <a:rPr lang="en-US" dirty="0" smtClean="0"/>
              <a:t> 	It should be implemented to ensure that the servlet can handle only one request at a time.</a:t>
            </a:r>
          </a:p>
          <a:p>
            <a:pPr algn="just"/>
            <a:r>
              <a:rPr lang="en-US" dirty="0" smtClean="0"/>
              <a:t>         Once the interface is implemented the system guarantees that there’s never more than one request thread accessing a single instance servlet.</a:t>
            </a:r>
          </a:p>
          <a:p>
            <a:pPr>
              <a:buNone/>
            </a:pPr>
            <a:r>
              <a:rPr lang="en-US" b="1" dirty="0" smtClean="0"/>
              <a:t>Syntax:      public class </a:t>
            </a:r>
            <a:r>
              <a:rPr lang="en-US" b="1" dirty="0" err="1" smtClean="0"/>
              <a:t>Myservlet</a:t>
            </a:r>
            <a:r>
              <a:rPr lang="en-US" b="1" dirty="0" smtClean="0"/>
              <a:t> extends </a:t>
            </a:r>
            <a:r>
              <a:rPr lang="en-US" b="1" dirty="0" err="1" smtClean="0"/>
              <a:t>Httpservlet</a:t>
            </a:r>
            <a:r>
              <a:rPr lang="en-US" b="1" dirty="0" smtClean="0"/>
              <a:t> implements </a:t>
            </a:r>
            <a:r>
              <a:rPr lang="en-US" b="1" dirty="0" err="1" smtClean="0"/>
              <a:t>SingleThreadModel</a:t>
            </a:r>
            <a:r>
              <a:rPr lang="en-US" b="1" dirty="0" smtClean="0"/>
              <a:t> </a:t>
            </a:r>
          </a:p>
          <a:p>
            <a:pPr>
              <a:buNone/>
            </a:pPr>
            <a:r>
              <a:rPr lang="en-US" b="1" dirty="0" smtClean="0"/>
              <a:t>{</a:t>
            </a:r>
          </a:p>
          <a:p>
            <a:endParaRPr lang="en-US" b="1" dirty="0" smtClean="0"/>
          </a:p>
          <a:p>
            <a:pPr>
              <a:buNone/>
            </a:pPr>
            <a:r>
              <a:rPr lang="en-US" b="1" dirty="0" smtClean="0"/>
              <a:t> } </a:t>
            </a:r>
          </a:p>
          <a:p>
            <a:pPr>
              <a:buNone/>
            </a:pPr>
            <a:endParaRPr lang="en-U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Handling the Client Request: FORM DATA</a:t>
            </a:r>
            <a:endParaRPr lang="en-US" dirty="0"/>
          </a:p>
        </p:txBody>
      </p:sp>
      <p:sp>
        <p:nvSpPr>
          <p:cNvPr id="3" name="Content Placeholder 2"/>
          <p:cNvSpPr>
            <a:spLocks noGrp="1"/>
          </p:cNvSpPr>
          <p:nvPr>
            <p:ph idx="1"/>
          </p:nvPr>
        </p:nvSpPr>
        <p:spPr/>
        <p:txBody>
          <a:bodyPr/>
          <a:lstStyle/>
          <a:p>
            <a:r>
              <a:rPr lang="en-US" dirty="0" smtClean="0"/>
              <a:t>HTML forms, gives details on how to build forms that collect and transmit data of this sort. </a:t>
            </a:r>
          </a:p>
          <a:p>
            <a:pPr marL="514350" indent="-514350">
              <a:buNone/>
            </a:pPr>
            <a:r>
              <a:rPr lang="en-US" dirty="0" smtClean="0"/>
              <a:t>1. Use the FORM element to create an HTML form. </a:t>
            </a:r>
          </a:p>
          <a:p>
            <a:pPr marL="514350" indent="-514350">
              <a:buNone/>
            </a:pPr>
            <a:r>
              <a:rPr lang="en-US" dirty="0" smtClean="0"/>
              <a:t>&lt;FORM ACTION="..."&gt;...&lt;/FORM&gt; </a:t>
            </a:r>
          </a:p>
          <a:p>
            <a:pPr marL="514350" indent="-514350">
              <a:buNone/>
            </a:pPr>
            <a:r>
              <a:rPr lang="en-US" dirty="0" smtClean="0"/>
              <a:t>2. Use input elements to collect user data</a:t>
            </a:r>
          </a:p>
          <a:p>
            <a:pPr marL="514350" indent="-514350">
              <a:buNone/>
            </a:pPr>
            <a:r>
              <a:rPr lang="en-US" dirty="0" smtClean="0"/>
              <a:t>&lt;INPUT TYPE="TEXT" NAME="..."&gt; </a:t>
            </a:r>
          </a:p>
          <a:p>
            <a:pPr marL="514350" indent="-514350">
              <a:buNone/>
            </a:pPr>
            <a:r>
              <a:rPr lang="en-US" dirty="0" smtClean="0"/>
              <a:t>3. Place a submit button near the bottom of the form. For example: &lt;INPUT TYPE="SUBMIT"&gt; </a:t>
            </a:r>
          </a:p>
          <a:p>
            <a:pPr marL="514350" indent="-514350">
              <a:buNone/>
            </a:pP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Handling the Client Request: FORM DATA</a:t>
            </a:r>
            <a:endParaRPr lang="en-US" dirty="0"/>
          </a:p>
        </p:txBody>
      </p:sp>
      <p:sp>
        <p:nvSpPr>
          <p:cNvPr id="3" name="Content Placeholder 2"/>
          <p:cNvSpPr>
            <a:spLocks noGrp="1"/>
          </p:cNvSpPr>
          <p:nvPr>
            <p:ph idx="1"/>
          </p:nvPr>
        </p:nvSpPr>
        <p:spPr/>
        <p:txBody>
          <a:bodyPr/>
          <a:lstStyle/>
          <a:p>
            <a:r>
              <a:rPr lang="en-US" dirty="0" smtClean="0"/>
              <a:t>When the button is pressed, the URL designated by the form’s ACTION is invoked. With GET requests, a question mark and name/ value pairs are attached to the end of the URL, where the names come from the NAME attributes in the HTML input elements and the values come from the end user. With POST requests, the same data is sent, but on a separate request line instead of attached to the URL.</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Reading Form Data from Servlets</a:t>
            </a:r>
            <a:endParaRPr lang="en-US" dirty="0"/>
          </a:p>
        </p:txBody>
      </p:sp>
      <p:sp>
        <p:nvSpPr>
          <p:cNvPr id="3" name="Content Placeholder 2"/>
          <p:cNvSpPr>
            <a:spLocks noGrp="1"/>
          </p:cNvSpPr>
          <p:nvPr>
            <p:ph idx="1"/>
          </p:nvPr>
        </p:nvSpPr>
        <p:spPr/>
        <p:txBody>
          <a:bodyPr/>
          <a:lstStyle/>
          <a:p>
            <a:r>
              <a:rPr lang="en-US" b="1" dirty="0" smtClean="0"/>
              <a:t>Reading Single Values: </a:t>
            </a:r>
            <a:r>
              <a:rPr lang="en-US" b="1" dirty="0" err="1" smtClean="0"/>
              <a:t>getParameter</a:t>
            </a:r>
            <a:endParaRPr lang="en-US" b="1" dirty="0" smtClean="0"/>
          </a:p>
          <a:p>
            <a:pPr algn="just">
              <a:buNone/>
            </a:pPr>
            <a:r>
              <a:rPr lang="en-US" dirty="0" smtClean="0"/>
              <a:t>		To read a request (form) parameter, you simply call the </a:t>
            </a:r>
            <a:r>
              <a:rPr lang="en-US" dirty="0" err="1" smtClean="0"/>
              <a:t>getParameter</a:t>
            </a:r>
            <a:r>
              <a:rPr lang="en-US" dirty="0" smtClean="0"/>
              <a:t> method of </a:t>
            </a:r>
            <a:r>
              <a:rPr lang="en-US" dirty="0" err="1" smtClean="0"/>
              <a:t>HttpServletRequest</a:t>
            </a:r>
            <a:r>
              <a:rPr lang="en-US" dirty="0" smtClean="0"/>
              <a:t>, supplying the case-sensitive parameter name as an argument. </a:t>
            </a:r>
          </a:p>
          <a:p>
            <a:pPr algn="just">
              <a:buNone/>
            </a:pPr>
            <a:r>
              <a:rPr lang="en-US" dirty="0" smtClean="0"/>
              <a:t>You supply the parameter name exactly as it appeared in the HTML source code, and you get the result exactly as the end user entered it; any necessary URL-decoding is done automatically.</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 Multiple Values: </a:t>
            </a:r>
            <a:r>
              <a:rPr lang="en-US" dirty="0" err="1" smtClean="0"/>
              <a:t>getParameterValues</a:t>
            </a:r>
            <a:endParaRPr lang="en-US" dirty="0"/>
          </a:p>
        </p:txBody>
      </p:sp>
      <p:sp>
        <p:nvSpPr>
          <p:cNvPr id="3" name="Content Placeholder 2"/>
          <p:cNvSpPr>
            <a:spLocks noGrp="1"/>
          </p:cNvSpPr>
          <p:nvPr>
            <p:ph idx="1"/>
          </p:nvPr>
        </p:nvSpPr>
        <p:spPr/>
        <p:txBody>
          <a:bodyPr/>
          <a:lstStyle/>
          <a:p>
            <a:r>
              <a:rPr lang="en-US" dirty="0" smtClean="0"/>
              <a:t>If the same parameter name might appear in the form data more than once, you should call </a:t>
            </a:r>
            <a:r>
              <a:rPr lang="en-US" dirty="0" err="1" smtClean="0"/>
              <a:t>getParameterValues</a:t>
            </a:r>
            <a:r>
              <a:rPr lang="en-US" dirty="0" smtClean="0"/>
              <a:t> (which returns an array of strings) instead of </a:t>
            </a:r>
            <a:r>
              <a:rPr lang="en-US" dirty="0" err="1" smtClean="0"/>
              <a:t>getParameter</a:t>
            </a:r>
            <a:r>
              <a:rPr lang="en-US" dirty="0" smtClean="0"/>
              <a:t>. </a:t>
            </a:r>
          </a:p>
          <a:p>
            <a:r>
              <a:rPr lang="en-US" dirty="0" smtClean="0"/>
              <a:t>The return value of </a:t>
            </a:r>
            <a:r>
              <a:rPr lang="en-US" dirty="0" err="1" smtClean="0"/>
              <a:t>getParameterValues</a:t>
            </a:r>
            <a:r>
              <a:rPr lang="en-US" dirty="0" smtClean="0"/>
              <a:t> is null for nonexistent parameter names and is a one-element array when the parameter has only a single value.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Looking Up Parameter Names: </a:t>
            </a:r>
            <a:r>
              <a:rPr lang="en-US" sz="4000" dirty="0" err="1" smtClean="0"/>
              <a:t>getParameterNames</a:t>
            </a:r>
            <a:r>
              <a:rPr lang="en-US" sz="4000" dirty="0" smtClean="0"/>
              <a:t> and </a:t>
            </a:r>
            <a:r>
              <a:rPr lang="en-US" sz="4000" dirty="0" err="1" smtClean="0"/>
              <a:t>getParameterMap</a:t>
            </a:r>
            <a:endParaRPr lang="en-US" sz="4000" dirty="0"/>
          </a:p>
        </p:txBody>
      </p:sp>
      <p:sp>
        <p:nvSpPr>
          <p:cNvPr id="3" name="Content Placeholder 2"/>
          <p:cNvSpPr>
            <a:spLocks noGrp="1"/>
          </p:cNvSpPr>
          <p:nvPr>
            <p:ph idx="1"/>
          </p:nvPr>
        </p:nvSpPr>
        <p:spPr/>
        <p:txBody>
          <a:bodyPr>
            <a:normAutofit fontScale="92500"/>
          </a:bodyPr>
          <a:lstStyle/>
          <a:p>
            <a:pPr algn="just"/>
            <a:r>
              <a:rPr lang="en-US" dirty="0" smtClean="0"/>
              <a:t>Use </a:t>
            </a:r>
            <a:r>
              <a:rPr lang="en-US" dirty="0" err="1" smtClean="0"/>
              <a:t>getParameterNames</a:t>
            </a:r>
            <a:r>
              <a:rPr lang="en-US" dirty="0" smtClean="0"/>
              <a:t> to get list in the form of an Enumeration, each entry of which can be cast to a String and used in a </a:t>
            </a:r>
            <a:r>
              <a:rPr lang="en-US" dirty="0" err="1" smtClean="0"/>
              <a:t>getParameter</a:t>
            </a:r>
            <a:r>
              <a:rPr lang="en-US" dirty="0" smtClean="0"/>
              <a:t> or </a:t>
            </a:r>
            <a:r>
              <a:rPr lang="en-US" dirty="0" err="1" smtClean="0"/>
              <a:t>getParameterValues</a:t>
            </a:r>
            <a:r>
              <a:rPr lang="en-US" dirty="0" smtClean="0"/>
              <a:t> call. </a:t>
            </a:r>
          </a:p>
          <a:p>
            <a:r>
              <a:rPr lang="en-US" dirty="0" smtClean="0"/>
              <a:t>If there are no parameters in the current request, </a:t>
            </a:r>
            <a:r>
              <a:rPr lang="en-US" dirty="0" err="1" smtClean="0"/>
              <a:t>getParameterNames</a:t>
            </a:r>
            <a:r>
              <a:rPr lang="en-US" dirty="0" smtClean="0"/>
              <a:t> returns  an empty Enumeration (not null). </a:t>
            </a:r>
          </a:p>
          <a:p>
            <a:r>
              <a:rPr lang="en-US" dirty="0" smtClean="0"/>
              <a:t>An alternative to </a:t>
            </a:r>
            <a:r>
              <a:rPr lang="en-US" b="1" dirty="0" err="1" smtClean="0"/>
              <a:t>getParameterNames</a:t>
            </a:r>
            <a:r>
              <a:rPr lang="en-US" dirty="0" smtClean="0"/>
              <a:t> is </a:t>
            </a:r>
            <a:r>
              <a:rPr lang="en-US" b="1" dirty="0" err="1" smtClean="0"/>
              <a:t>getParameterMap</a:t>
            </a:r>
            <a:r>
              <a:rPr lang="en-US" dirty="0" smtClean="0"/>
              <a:t>. This method returns a Map: the parameter names (strings) are the table keys and the parameter values (string arrays as returned by </a:t>
            </a:r>
            <a:r>
              <a:rPr lang="en-US" dirty="0" err="1" smtClean="0"/>
              <a:t>getParameterNames</a:t>
            </a:r>
            <a:r>
              <a:rPr lang="en-US" dirty="0" smtClean="0"/>
              <a:t>) are the table values.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sz="4400" dirty="0" smtClean="0"/>
              <a:t>Reading Raw Form Data and Parsing Uploaded Files: </a:t>
            </a:r>
            <a:r>
              <a:rPr lang="en-US" sz="4400" dirty="0" err="1" smtClean="0"/>
              <a:t>getReader</a:t>
            </a:r>
            <a:r>
              <a:rPr lang="en-US" sz="4400" dirty="0" smtClean="0"/>
              <a:t> or </a:t>
            </a:r>
            <a:r>
              <a:rPr lang="en-US" sz="4400" dirty="0" err="1" smtClean="0"/>
              <a:t>getInputStream</a:t>
            </a:r>
            <a:endParaRPr lang="en-US" sz="4400" dirty="0"/>
          </a:p>
        </p:txBody>
      </p:sp>
      <p:sp>
        <p:nvSpPr>
          <p:cNvPr id="3" name="Content Placeholder 2"/>
          <p:cNvSpPr>
            <a:spLocks noGrp="1"/>
          </p:cNvSpPr>
          <p:nvPr>
            <p:ph idx="1"/>
          </p:nvPr>
        </p:nvSpPr>
        <p:spPr/>
        <p:txBody>
          <a:bodyPr/>
          <a:lstStyle/>
          <a:p>
            <a:r>
              <a:rPr lang="en-US" dirty="0" smtClean="0"/>
              <a:t>Rather than reading individual form parameters, you can access the query data directly by calling </a:t>
            </a:r>
            <a:r>
              <a:rPr lang="en-US" dirty="0" err="1" smtClean="0"/>
              <a:t>getReader</a:t>
            </a:r>
            <a:r>
              <a:rPr lang="en-US" dirty="0" smtClean="0"/>
              <a:t> or </a:t>
            </a:r>
            <a:r>
              <a:rPr lang="en-US" dirty="0" err="1" smtClean="0"/>
              <a:t>getInputStream</a:t>
            </a:r>
            <a:r>
              <a:rPr lang="en-US" dirty="0" smtClean="0"/>
              <a:t> on the </a:t>
            </a:r>
            <a:r>
              <a:rPr lang="en-US" dirty="0" err="1" smtClean="0"/>
              <a:t>HttpServletRequest</a:t>
            </a:r>
            <a:r>
              <a:rPr lang="en-US" dirty="0" smtClean="0"/>
              <a:t> and then using that stream to parse the raw input. </a:t>
            </a:r>
          </a:p>
          <a:p>
            <a:r>
              <a:rPr lang="en-US" b="1" dirty="0" smtClean="0"/>
              <a:t>Note:</a:t>
            </a:r>
            <a:r>
              <a:rPr lang="en-US" dirty="0" smtClean="0"/>
              <a:t> however, that if you read the data in this manner, it is not guaranteed to be available with </a:t>
            </a:r>
            <a:r>
              <a:rPr lang="en-US" dirty="0" err="1" smtClean="0"/>
              <a:t>getParameter</a:t>
            </a:r>
            <a:r>
              <a:rPr lang="en-US" dirty="0" smtClean="0"/>
              <a:t>.</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 the raw input is of use in two situations</a:t>
            </a:r>
            <a:endParaRPr lang="en-US" dirty="0"/>
          </a:p>
        </p:txBody>
      </p:sp>
      <p:sp>
        <p:nvSpPr>
          <p:cNvPr id="3" name="Content Placeholder 2"/>
          <p:cNvSpPr>
            <a:spLocks noGrp="1"/>
          </p:cNvSpPr>
          <p:nvPr>
            <p:ph idx="1"/>
          </p:nvPr>
        </p:nvSpPr>
        <p:spPr/>
        <p:txBody>
          <a:bodyPr/>
          <a:lstStyle/>
          <a:p>
            <a:r>
              <a:rPr lang="en-US" dirty="0" smtClean="0"/>
              <a:t> The first case in which you might read and parse the data yourself is when the data comes from a custom client rather than by an HTML form.</a:t>
            </a:r>
          </a:p>
          <a:p>
            <a:r>
              <a:rPr lang="en-US" dirty="0" smtClean="0"/>
              <a:t>The second situation in which you might read the data yourself is when the data is from an uploaded file. HTML supports a FORM element (&lt;INPUT TYPE="FILE"...&gt;) that lets the client upload a file to the server.</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847088"/>
          </a:xfrm>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Understanding Common Gateway Interface</a:t>
            </a:r>
            <a:br>
              <a:rPr lang="en-US" b="1" dirty="0" smtClean="0"/>
            </a:br>
            <a:endParaRPr lang="en-US" dirty="0"/>
          </a:p>
        </p:txBody>
      </p:sp>
      <p:pic>
        <p:nvPicPr>
          <p:cNvPr id="4" name="Content Placeholder 3" descr="CGI-1.png"/>
          <p:cNvPicPr>
            <a:picLocks noGrp="1" noChangeAspect="1"/>
          </p:cNvPicPr>
          <p:nvPr>
            <p:ph idx="1"/>
          </p:nvPr>
        </p:nvPicPr>
        <p:blipFill>
          <a:blip r:embed="rId2"/>
          <a:stretch>
            <a:fillRect/>
          </a:stretch>
        </p:blipFill>
        <p:spPr>
          <a:xfrm>
            <a:off x="609600" y="1828800"/>
            <a:ext cx="8001000" cy="3352800"/>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 Three Parameters</a:t>
            </a:r>
            <a:br>
              <a:rPr lang="en-US" dirty="0" smtClean="0"/>
            </a:br>
            <a:endParaRPr lang="en-US" dirty="0"/>
          </a:p>
        </p:txBody>
      </p:sp>
      <p:pic>
        <p:nvPicPr>
          <p:cNvPr id="4" name="Content Placeholder 3" descr="Screenshot (43).png"/>
          <p:cNvPicPr>
            <a:picLocks noGrp="1" noChangeAspect="1"/>
          </p:cNvPicPr>
          <p:nvPr>
            <p:ph idx="1"/>
          </p:nvPr>
        </p:nvPicPr>
        <p:blipFill>
          <a:blip r:embed="rId2"/>
          <a:srcRect l="31886" t="56187" r="29952" b="19564"/>
          <a:stretch>
            <a:fillRect/>
          </a:stretch>
        </p:blipFill>
        <p:spPr>
          <a:xfrm>
            <a:off x="457200" y="1371600"/>
            <a:ext cx="8229600" cy="525780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4).png"/>
          <p:cNvPicPr>
            <a:picLocks noGrp="1" noChangeAspect="1"/>
          </p:cNvPicPr>
          <p:nvPr>
            <p:ph idx="1"/>
          </p:nvPr>
        </p:nvPicPr>
        <p:blipFill>
          <a:blip r:embed="rId2"/>
          <a:srcRect l="23648" t="18409" r="28527" b="13888"/>
          <a:stretch>
            <a:fillRect/>
          </a:stretch>
        </p:blipFill>
        <p:spPr>
          <a:xfrm>
            <a:off x="0" y="0"/>
            <a:ext cx="9144000" cy="68580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Three Parameters</a:t>
            </a:r>
            <a:endParaRPr lang="en-US" dirty="0"/>
          </a:p>
        </p:txBody>
      </p:sp>
      <p:pic>
        <p:nvPicPr>
          <p:cNvPr id="4" name="Content Placeholder 3" descr="Screenshot (54).png"/>
          <p:cNvPicPr>
            <a:picLocks noGrp="1" noChangeAspect="1"/>
          </p:cNvPicPr>
          <p:nvPr>
            <p:ph idx="1"/>
          </p:nvPr>
        </p:nvPicPr>
        <p:blipFill>
          <a:blip r:embed="rId2"/>
          <a:srcRect l="18768" t="20145" r="46095" b="29512"/>
          <a:stretch>
            <a:fillRect/>
          </a:stretch>
        </p:blipFill>
        <p:spPr>
          <a:xfrm>
            <a:off x="1143000" y="1981200"/>
            <a:ext cx="6934200" cy="457200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Three Parameters</a:t>
            </a:r>
            <a:endParaRPr lang="en-US" dirty="0"/>
          </a:p>
        </p:txBody>
      </p:sp>
      <p:sp>
        <p:nvSpPr>
          <p:cNvPr id="3" name="Content Placeholder 2"/>
          <p:cNvSpPr>
            <a:spLocks noGrp="1"/>
          </p:cNvSpPr>
          <p:nvPr>
            <p:ph idx="1"/>
          </p:nvPr>
        </p:nvSpPr>
        <p:spPr/>
        <p:txBody>
          <a:bodyPr>
            <a:normAutofit fontScale="92500"/>
          </a:bodyPr>
          <a:lstStyle/>
          <a:p>
            <a:r>
              <a:rPr lang="en-US" dirty="0" smtClean="0"/>
              <a:t>HTML form that collects user input and sends it to this servlet. By using an ACTION URL beginning with a slash (/servlet/</a:t>
            </a:r>
            <a:r>
              <a:rPr lang="en-US" dirty="0" err="1" smtClean="0"/>
              <a:t>coreservlets.ThreeParams</a:t>
            </a:r>
            <a:r>
              <a:rPr lang="en-US" dirty="0" smtClean="0"/>
              <a:t>), you can install the form anywhere in the default Web application.</a:t>
            </a:r>
          </a:p>
          <a:p>
            <a:r>
              <a:rPr lang="en-US" dirty="0" smtClean="0"/>
              <a:t> you can move the HTML form to another directory or move both the HTML form and the servlet to another machine, all without editing the HTML form or the servlet. </a:t>
            </a:r>
          </a:p>
          <a:p>
            <a:r>
              <a:rPr lang="en-US" dirty="0" smtClean="0"/>
              <a:t>The general principle that form URLs beginning with slashes increases portability holds true even when you use custom Web applications, but you have to include the Web application prefix in the URL.</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13688"/>
          </a:xfrm>
        </p:spPr>
        <p:txBody>
          <a:bodyPr>
            <a:normAutofit fontScale="90000"/>
          </a:bodyPr>
          <a:lstStyle/>
          <a:p>
            <a:r>
              <a:rPr lang="en-US" dirty="0" smtClean="0"/>
              <a:t>Example: Reading All Parameters</a:t>
            </a:r>
            <a:br>
              <a:rPr lang="en-US" dirty="0" smtClean="0"/>
            </a:br>
            <a:endParaRPr lang="en-US" dirty="0"/>
          </a:p>
        </p:txBody>
      </p:sp>
      <p:sp>
        <p:nvSpPr>
          <p:cNvPr id="3" name="Content Placeholder 2"/>
          <p:cNvSpPr>
            <a:spLocks noGrp="1"/>
          </p:cNvSpPr>
          <p:nvPr>
            <p:ph idx="1"/>
          </p:nvPr>
        </p:nvSpPr>
        <p:spPr>
          <a:xfrm>
            <a:off x="457200" y="1371600"/>
            <a:ext cx="8229600" cy="4953000"/>
          </a:xfrm>
        </p:spPr>
        <p:txBody>
          <a:bodyPr>
            <a:normAutofit/>
          </a:bodyPr>
          <a:lstStyle/>
          <a:p>
            <a:r>
              <a:rPr lang="en-US" dirty="0" smtClean="0"/>
              <a:t>First, the servlet looks up all the parameter names with the </a:t>
            </a:r>
            <a:r>
              <a:rPr lang="en-US" dirty="0" err="1" smtClean="0"/>
              <a:t>getParameterNames</a:t>
            </a:r>
            <a:r>
              <a:rPr lang="en-US" dirty="0" smtClean="0"/>
              <a:t> method of </a:t>
            </a:r>
            <a:r>
              <a:rPr lang="en-US" dirty="0" err="1" smtClean="0"/>
              <a:t>HttpServletRequest</a:t>
            </a:r>
            <a:r>
              <a:rPr lang="en-US" dirty="0" smtClean="0"/>
              <a:t>. </a:t>
            </a:r>
          </a:p>
          <a:p>
            <a:r>
              <a:rPr lang="en-US" dirty="0" smtClean="0"/>
              <a:t>This method returns an Enumeration that contains the parameter names in an unspecified order. </a:t>
            </a:r>
          </a:p>
          <a:p>
            <a:r>
              <a:rPr lang="en-US" dirty="0" smtClean="0"/>
              <a:t>Next, the servlet loops down the Enumeration in the standard manner, using </a:t>
            </a:r>
            <a:r>
              <a:rPr lang="en-US" dirty="0" err="1" smtClean="0"/>
              <a:t>hasMoreElements</a:t>
            </a:r>
            <a:r>
              <a:rPr lang="en-US" dirty="0" smtClean="0"/>
              <a:t> to determine when to stop and using </a:t>
            </a:r>
            <a:r>
              <a:rPr lang="en-US" dirty="0" err="1" smtClean="0"/>
              <a:t>nextElement</a:t>
            </a:r>
            <a:r>
              <a:rPr lang="en-US" dirty="0" smtClean="0"/>
              <a:t> to get each parameter name.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Reading All Parameters</a:t>
            </a:r>
            <a:endParaRPr lang="en-US" dirty="0"/>
          </a:p>
        </p:txBody>
      </p:sp>
      <p:sp>
        <p:nvSpPr>
          <p:cNvPr id="3" name="Content Placeholder 2"/>
          <p:cNvSpPr>
            <a:spLocks noGrp="1"/>
          </p:cNvSpPr>
          <p:nvPr>
            <p:ph idx="1"/>
          </p:nvPr>
        </p:nvSpPr>
        <p:spPr/>
        <p:txBody>
          <a:bodyPr/>
          <a:lstStyle/>
          <a:p>
            <a:r>
              <a:rPr lang="en-US" dirty="0" err="1" smtClean="0"/>
              <a:t>nextElement</a:t>
            </a:r>
            <a:r>
              <a:rPr lang="en-US" dirty="0" smtClean="0"/>
              <a:t> returns an Object, the servlet casts the result to a String and passes that to </a:t>
            </a:r>
            <a:r>
              <a:rPr lang="en-US" dirty="0" err="1" smtClean="0"/>
              <a:t>getParameterValues</a:t>
            </a:r>
            <a:r>
              <a:rPr lang="en-US" dirty="0" smtClean="0"/>
              <a:t>, yielding an array of strings.</a:t>
            </a:r>
          </a:p>
          <a:p>
            <a:r>
              <a:rPr lang="en-US" dirty="0" smtClean="0"/>
              <a:t> If that array is one entry long and contains only an empty string, then the parameter had no values and the servlet generates an italicized “No Value” entry. </a:t>
            </a:r>
          </a:p>
          <a:p>
            <a:r>
              <a:rPr lang="en-US" dirty="0" smtClean="0"/>
              <a:t>If the array is more than one entry long, then the parameter had multiple values and the values are displayed in a bulleted list. Otherwise, the single value is placed directly into the table.</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45).png"/>
          <p:cNvPicPr>
            <a:picLocks noChangeAspect="1"/>
          </p:cNvPicPr>
          <p:nvPr/>
        </p:nvPicPr>
        <p:blipFill>
          <a:blip r:embed="rId2"/>
          <a:srcRect l="32250" t="43826" r="29984" b="30412"/>
          <a:stretch>
            <a:fillRect/>
          </a:stretch>
        </p:blipFill>
        <p:spPr>
          <a:xfrm>
            <a:off x="0" y="0"/>
            <a:ext cx="9144000" cy="2514600"/>
          </a:xfrm>
          <a:prstGeom prst="rect">
            <a:avLst/>
          </a:prstGeom>
        </p:spPr>
      </p:pic>
      <p:pic>
        <p:nvPicPr>
          <p:cNvPr id="7" name="Picture 6" descr="Screenshot (46).png"/>
          <p:cNvPicPr>
            <a:picLocks noChangeAspect="1"/>
          </p:cNvPicPr>
          <p:nvPr/>
        </p:nvPicPr>
        <p:blipFill>
          <a:blip r:embed="rId3"/>
          <a:srcRect l="27000" t="15909" r="27500" b="39461"/>
          <a:stretch>
            <a:fillRect/>
          </a:stretch>
        </p:blipFill>
        <p:spPr>
          <a:xfrm>
            <a:off x="0" y="2514600"/>
            <a:ext cx="9144000" cy="4343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7).png"/>
          <p:cNvPicPr>
            <a:picLocks noGrp="1" noChangeAspect="1"/>
          </p:cNvPicPr>
          <p:nvPr>
            <p:ph idx="1"/>
          </p:nvPr>
        </p:nvPicPr>
        <p:blipFill>
          <a:blip r:embed="rId2"/>
          <a:srcRect l="22329" t="38678" r="34130" b="19096"/>
          <a:stretch>
            <a:fillRect/>
          </a:stretch>
        </p:blipFill>
        <p:spPr>
          <a:xfrm>
            <a:off x="0" y="0"/>
            <a:ext cx="9144000" cy="685800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48).png"/>
          <p:cNvPicPr>
            <a:picLocks noGrp="1" noChangeAspect="1"/>
          </p:cNvPicPr>
          <p:nvPr>
            <p:ph idx="1"/>
          </p:nvPr>
        </p:nvPicPr>
        <p:blipFill>
          <a:blip r:embed="rId2"/>
          <a:srcRect l="33861" t="27957" r="31485" b="19964"/>
          <a:stretch>
            <a:fillRect/>
          </a:stretch>
        </p:blipFill>
        <p:spPr>
          <a:xfrm>
            <a:off x="0" y="0"/>
            <a:ext cx="9144000" cy="4953000"/>
          </a:xfrm>
        </p:spPr>
      </p:pic>
      <p:pic>
        <p:nvPicPr>
          <p:cNvPr id="6" name="Picture 5" descr="Screenshot (49).png"/>
          <p:cNvPicPr>
            <a:picLocks noChangeAspect="1"/>
          </p:cNvPicPr>
          <p:nvPr/>
        </p:nvPicPr>
        <p:blipFill>
          <a:blip r:embed="rId3"/>
          <a:srcRect l="27500" t="78161" r="32500" b="8499"/>
          <a:stretch>
            <a:fillRect/>
          </a:stretch>
        </p:blipFill>
        <p:spPr>
          <a:xfrm>
            <a:off x="0" y="4953000"/>
            <a:ext cx="9144000" cy="1905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descr="Screenshot (50).png"/>
          <p:cNvPicPr>
            <a:picLocks noGrp="1" noChangeAspect="1"/>
          </p:cNvPicPr>
          <p:nvPr>
            <p:ph idx="1"/>
          </p:nvPr>
        </p:nvPicPr>
        <p:blipFill>
          <a:blip r:embed="rId2"/>
          <a:srcRect l="29520" t="22947" r="39280" b="17360"/>
          <a:stretch>
            <a:fillRect/>
          </a:stretch>
        </p:blipFill>
        <p:spPr>
          <a:xfrm>
            <a:off x="228600" y="2057400"/>
            <a:ext cx="8458200" cy="42672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Advantages</a:t>
            </a:r>
            <a:br>
              <a:rPr lang="en-US" b="1" dirty="0" smtClean="0"/>
            </a:br>
            <a:endParaRPr lang="en-US" dirty="0"/>
          </a:p>
        </p:txBody>
      </p:sp>
      <p:sp>
        <p:nvSpPr>
          <p:cNvPr id="3" name="Content Placeholder 2"/>
          <p:cNvSpPr>
            <a:spLocks noGrp="1"/>
          </p:cNvSpPr>
          <p:nvPr>
            <p:ph idx="1"/>
          </p:nvPr>
        </p:nvSpPr>
        <p:spPr/>
        <p:txBody>
          <a:bodyPr/>
          <a:lstStyle/>
          <a:p>
            <a:r>
              <a:rPr lang="en-US" dirty="0" smtClean="0"/>
              <a:t>language independent, can be written in any programming languages.</a:t>
            </a:r>
          </a:p>
          <a:p>
            <a:r>
              <a:rPr lang="en-US" dirty="0" smtClean="0"/>
              <a:t>It is simple.</a:t>
            </a:r>
          </a:p>
          <a:p>
            <a:r>
              <a:rPr lang="en-US" dirty="0" smtClean="0"/>
              <a:t>It is lightweight and Speedy since You don’t need to have any specific particular library to make a CGI program.</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 name="Content Placeholder 3" descr="Screenshot (51).png"/>
          <p:cNvPicPr>
            <a:picLocks noGrp="1" noChangeAspect="1"/>
          </p:cNvPicPr>
          <p:nvPr>
            <p:ph idx="1"/>
          </p:nvPr>
        </p:nvPicPr>
        <p:blipFill>
          <a:blip r:embed="rId2"/>
          <a:srcRect l="31456" t="28825" r="36336" b="12152"/>
          <a:stretch>
            <a:fillRect/>
          </a:stretch>
        </p:blipFill>
        <p:spPr>
          <a:xfrm>
            <a:off x="533400" y="1981200"/>
            <a:ext cx="8153400" cy="457200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542288"/>
          </a:xfrm>
        </p:spPr>
        <p:txBody>
          <a:bodyPr>
            <a:normAutofit fontScale="90000"/>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sz="4400" dirty="0" smtClean="0"/>
              <a:t>Using Default Values When Parameters Are Missing or Malformed</a:t>
            </a:r>
            <a:r>
              <a:rPr lang="en-US" dirty="0" smtClean="0"/>
              <a:t/>
            </a:r>
            <a:br>
              <a:rPr lang="en-US" dirty="0" smtClean="0"/>
            </a:br>
            <a:endParaRPr lang="en-US" dirty="0"/>
          </a:p>
        </p:txBody>
      </p:sp>
      <p:sp>
        <p:nvSpPr>
          <p:cNvPr id="3" name="Content Placeholder 2"/>
          <p:cNvSpPr>
            <a:spLocks noGrp="1"/>
          </p:cNvSpPr>
          <p:nvPr>
            <p:ph idx="1"/>
          </p:nvPr>
        </p:nvSpPr>
        <p:spPr>
          <a:xfrm>
            <a:off x="457200" y="1295400"/>
            <a:ext cx="8229600" cy="5029200"/>
          </a:xfrm>
        </p:spPr>
        <p:txBody>
          <a:bodyPr/>
          <a:lstStyle/>
          <a:p>
            <a:pPr algn="just"/>
            <a:r>
              <a:rPr lang="en-US" dirty="0" smtClean="0"/>
              <a:t>When examining request parameters, you need to check for three conditions:</a:t>
            </a:r>
          </a:p>
          <a:p>
            <a:pPr algn="just"/>
            <a:r>
              <a:rPr lang="en-US" b="1" dirty="0" smtClean="0"/>
              <a:t>The value is null</a:t>
            </a:r>
            <a:r>
              <a:rPr lang="en-US" dirty="0" smtClean="0"/>
              <a:t>: A call to </a:t>
            </a:r>
            <a:r>
              <a:rPr lang="en-US" dirty="0" err="1" smtClean="0"/>
              <a:t>request.getParameter</a:t>
            </a:r>
            <a:r>
              <a:rPr lang="en-US" dirty="0" smtClean="0"/>
              <a:t> returns null if the form contains no </a:t>
            </a:r>
            <a:r>
              <a:rPr lang="en-US" dirty="0" err="1" smtClean="0"/>
              <a:t>textfield</a:t>
            </a:r>
            <a:r>
              <a:rPr lang="en-US" dirty="0" smtClean="0"/>
              <a:t> or other element of the expected name so that the parameter name does not appear in the </a:t>
            </a:r>
            <a:r>
              <a:rPr lang="en-US" dirty="0" err="1" smtClean="0"/>
              <a:t>requlest</a:t>
            </a:r>
            <a:r>
              <a:rPr lang="en-US" dirty="0" smtClean="0"/>
              <a:t> at all.</a:t>
            </a:r>
          </a:p>
          <a:p>
            <a:pPr algn="just"/>
            <a:r>
              <a:rPr lang="en-US" b="1" dirty="0" smtClean="0"/>
              <a:t>The value is an empty string: </a:t>
            </a:r>
            <a:r>
              <a:rPr lang="en-US" dirty="0" smtClean="0"/>
              <a:t> A call to </a:t>
            </a:r>
            <a:r>
              <a:rPr lang="en-US" dirty="0" err="1" smtClean="0"/>
              <a:t>request.getParameter</a:t>
            </a:r>
            <a:r>
              <a:rPr lang="en-US" dirty="0" smtClean="0"/>
              <a:t> returns an empty string (i.e., "") if the associated </a:t>
            </a:r>
            <a:r>
              <a:rPr lang="en-US" dirty="0" err="1" smtClean="0"/>
              <a:t>textfield</a:t>
            </a:r>
            <a:r>
              <a:rPr lang="en-US" dirty="0" smtClean="0"/>
              <a:t> is empty when the form is submitted. To check for an empty string, compare the string to "" by using equals or compare the length of the string to 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Using Default Values When Parameters Are Missing or Malformed</a:t>
            </a:r>
            <a:endParaRPr lang="en-US" sz="4000" dirty="0"/>
          </a:p>
        </p:txBody>
      </p:sp>
      <p:sp>
        <p:nvSpPr>
          <p:cNvPr id="3" name="Content Placeholder 2"/>
          <p:cNvSpPr>
            <a:spLocks noGrp="1"/>
          </p:cNvSpPr>
          <p:nvPr>
            <p:ph idx="1"/>
          </p:nvPr>
        </p:nvSpPr>
        <p:spPr/>
        <p:txBody>
          <a:bodyPr/>
          <a:lstStyle/>
          <a:p>
            <a:r>
              <a:rPr lang="en-US" dirty="0" smtClean="0"/>
              <a:t>String </a:t>
            </a:r>
            <a:r>
              <a:rPr lang="en-US" dirty="0" err="1" smtClean="0"/>
              <a:t>param</a:t>
            </a:r>
            <a:r>
              <a:rPr lang="en-US" dirty="0" smtClean="0"/>
              <a:t> = </a:t>
            </a:r>
            <a:r>
              <a:rPr lang="en-US" dirty="0" err="1" smtClean="0"/>
              <a:t>request.getParameter</a:t>
            </a:r>
            <a:r>
              <a:rPr lang="en-US" dirty="0" smtClean="0"/>
              <a:t>("</a:t>
            </a:r>
            <a:r>
              <a:rPr lang="en-US" dirty="0" err="1" smtClean="0"/>
              <a:t>someName</a:t>
            </a:r>
            <a:r>
              <a:rPr lang="en-US" dirty="0" smtClean="0"/>
              <a:t>"); </a:t>
            </a:r>
          </a:p>
          <a:p>
            <a:r>
              <a:rPr lang="en-US" dirty="0" smtClean="0"/>
              <a:t>if ((</a:t>
            </a:r>
            <a:r>
              <a:rPr lang="en-US" dirty="0" err="1" smtClean="0"/>
              <a:t>param</a:t>
            </a:r>
            <a:r>
              <a:rPr lang="en-US" dirty="0" smtClean="0"/>
              <a:t> == null) || (</a:t>
            </a:r>
            <a:r>
              <a:rPr lang="en-US" dirty="0" err="1" smtClean="0"/>
              <a:t>param.trim</a:t>
            </a:r>
            <a:r>
              <a:rPr lang="en-US" dirty="0" smtClean="0"/>
              <a:t>().equals(""))) { </a:t>
            </a:r>
            <a:r>
              <a:rPr lang="en-US" dirty="0" err="1" smtClean="0"/>
              <a:t>doSomethingForMissingValues</a:t>
            </a:r>
            <a:r>
              <a:rPr lang="en-US" dirty="0" smtClean="0"/>
              <a:t>(...); } else { </a:t>
            </a:r>
            <a:r>
              <a:rPr lang="en-US" dirty="0" err="1" smtClean="0"/>
              <a:t>doSomethingWithParameter</a:t>
            </a:r>
            <a:r>
              <a:rPr lang="en-US" dirty="0" smtClean="0"/>
              <a:t>(</a:t>
            </a:r>
            <a:r>
              <a:rPr lang="en-US" dirty="0" err="1" smtClean="0"/>
              <a:t>param</a:t>
            </a:r>
            <a:r>
              <a:rPr lang="en-US" dirty="0" smtClean="0"/>
              <a:t>); }</a:t>
            </a:r>
          </a:p>
          <a:p>
            <a:r>
              <a:rPr lang="en-US" b="1" dirty="0" smtClean="0"/>
              <a:t>The value is a nonempty string of the wrong format:</a:t>
            </a:r>
            <a:r>
              <a:rPr lang="en-US" dirty="0" smtClean="0"/>
              <a:t> What defines the wrong format is application specific: you might expect certain </a:t>
            </a:r>
            <a:r>
              <a:rPr lang="en-US" dirty="0" err="1" smtClean="0"/>
              <a:t>textfields</a:t>
            </a:r>
            <a:r>
              <a:rPr lang="en-US" dirty="0" smtClean="0"/>
              <a:t> to contain only numeric values, others to have exactly seven characters, and others to only contain single letters.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1295400"/>
          </a:xfrm>
        </p:spPr>
        <p:txBody>
          <a:bodyPr>
            <a:noAutofit/>
          </a:bodyPr>
          <a:lstStyle/>
          <a:p>
            <a:r>
              <a:rPr lang="en-US" sz="4000" dirty="0" smtClean="0"/>
              <a:t>Using Default Values When Parameters Are Missing or Malformed</a:t>
            </a:r>
            <a:endParaRPr lang="en-US" sz="4000" dirty="0"/>
          </a:p>
        </p:txBody>
      </p:sp>
      <p:pic>
        <p:nvPicPr>
          <p:cNvPr id="4" name="Content Placeholder 3" descr="Screenshot (52).png"/>
          <p:cNvPicPr>
            <a:picLocks noGrp="1" noChangeAspect="1"/>
          </p:cNvPicPr>
          <p:nvPr>
            <p:ph idx="1"/>
          </p:nvPr>
        </p:nvPicPr>
        <p:blipFill>
          <a:blip r:embed="rId2"/>
          <a:srcRect l="34570" t="34033" r="38474" b="9895"/>
          <a:stretch>
            <a:fillRect/>
          </a:stretch>
        </p:blipFill>
        <p:spPr>
          <a:xfrm>
            <a:off x="1143000" y="1676400"/>
            <a:ext cx="6629400" cy="487680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Using Default Values When Parameters Are Missing or Malformed</a:t>
            </a:r>
            <a:endParaRPr lang="en-US" sz="4000" dirty="0"/>
          </a:p>
        </p:txBody>
      </p:sp>
      <p:pic>
        <p:nvPicPr>
          <p:cNvPr id="4" name="Content Placeholder 3" descr="Screenshot (53).png"/>
          <p:cNvPicPr>
            <a:picLocks noGrp="1" noChangeAspect="1"/>
          </p:cNvPicPr>
          <p:nvPr>
            <p:ph idx="1"/>
          </p:nvPr>
        </p:nvPicPr>
        <p:blipFill>
          <a:blip r:embed="rId2"/>
          <a:srcRect l="30479" t="13201" r="34384" b="13888"/>
          <a:stretch>
            <a:fillRect/>
          </a:stretch>
        </p:blipFill>
        <p:spPr>
          <a:xfrm>
            <a:off x="685800" y="2133600"/>
            <a:ext cx="7772400" cy="44958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371600"/>
          </a:xfrm>
        </p:spPr>
        <p:txBody>
          <a:bodyPr>
            <a:normAutofit fontScale="90000"/>
          </a:bodyPr>
          <a:lstStyle/>
          <a:p>
            <a:r>
              <a:rPr lang="en-US" dirty="0" smtClean="0"/>
              <a:t>Filtering Strings for HTML-Specific Characters</a:t>
            </a:r>
            <a:endParaRPr lang="en-US" dirty="0"/>
          </a:p>
        </p:txBody>
      </p:sp>
      <p:sp>
        <p:nvSpPr>
          <p:cNvPr id="3" name="Content Placeholder 2"/>
          <p:cNvSpPr>
            <a:spLocks noGrp="1"/>
          </p:cNvSpPr>
          <p:nvPr>
            <p:ph idx="1"/>
          </p:nvPr>
        </p:nvSpPr>
        <p:spPr/>
        <p:txBody>
          <a:bodyPr>
            <a:normAutofit lnSpcReduction="10000"/>
          </a:bodyPr>
          <a:lstStyle/>
          <a:p>
            <a:r>
              <a:rPr lang="en-US" dirty="0" smtClean="0"/>
              <a:t>Normally, when a servlet wants to generate HTML that will contain characters like &lt; or &gt;, it simply uses &lt; or &gt;, the standard HTML character entities. Similarly, if a servlet wants a double quote or an ampersand to appear inside an HTML attribute value, it uses " or &amp;. Failing to make these substitutions results in malformed HTML code.</a:t>
            </a:r>
          </a:p>
          <a:p>
            <a:r>
              <a:rPr lang="en-US" dirty="0" smtClean="0"/>
              <a:t>In most cases, it is easy to note the special characters and use the standard HTML replacements. However, there are two cases in which it is not so easy to make this substitution manually.</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Filtering Strings for HTML-Specific Characters</a:t>
            </a:r>
            <a:endParaRPr lang="en-US" dirty="0"/>
          </a:p>
        </p:txBody>
      </p:sp>
      <p:sp>
        <p:nvSpPr>
          <p:cNvPr id="3" name="Content Placeholder 2"/>
          <p:cNvSpPr>
            <a:spLocks noGrp="1"/>
          </p:cNvSpPr>
          <p:nvPr>
            <p:ph idx="1"/>
          </p:nvPr>
        </p:nvSpPr>
        <p:spPr/>
        <p:txBody>
          <a:bodyPr/>
          <a:lstStyle/>
          <a:p>
            <a:r>
              <a:rPr lang="en-US" dirty="0" smtClean="0"/>
              <a:t>The first case in which manual conversion is difficult occurs when the string is derived from a program excerpt or another source in which it is already in some standard format. Going through manually and changing all the special characters can be tedious in such a case, but forgetting to convert even one special character can result in your Web page having missing or improperly formatted sections.</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Filtering Strings for HTML-Specific Characters</a:t>
            </a:r>
            <a:endParaRPr lang="en-US" dirty="0"/>
          </a:p>
        </p:txBody>
      </p:sp>
      <p:sp>
        <p:nvSpPr>
          <p:cNvPr id="3" name="Content Placeholder 2"/>
          <p:cNvSpPr>
            <a:spLocks noGrp="1"/>
          </p:cNvSpPr>
          <p:nvPr>
            <p:ph idx="1"/>
          </p:nvPr>
        </p:nvSpPr>
        <p:spPr/>
        <p:txBody>
          <a:bodyPr/>
          <a:lstStyle/>
          <a:p>
            <a:r>
              <a:rPr lang="en-US" dirty="0" smtClean="0"/>
              <a:t>The second case in which manual conversion fails is when the string is derived from HTML form data. Here, the conversion absolutely must be performed at run time, since of course the query data is not known at compile time. If the user accidentally or deliberately enters HTML tags, the generated Web page will contain spurious HTML tags and can have completely unpredictable results.</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7315200" cy="896112"/>
          </a:xfrm>
        </p:spPr>
        <p:txBody>
          <a:bodyPr>
            <a:noAutofit/>
          </a:bodyPr>
          <a:lstStyle/>
          <a:p>
            <a:r>
              <a:rPr lang="en-US" sz="4000" dirty="0" smtClean="0"/>
              <a:t>Example: A Servlet That Displays Code Snippets</a:t>
            </a:r>
            <a:endParaRPr lang="en-US" sz="4000" dirty="0"/>
          </a:p>
        </p:txBody>
      </p:sp>
      <p:pic>
        <p:nvPicPr>
          <p:cNvPr id="4" name="Content Placeholder 3" descr="Screenshot (55).png"/>
          <p:cNvPicPr>
            <a:picLocks noGrp="1" noChangeAspect="1"/>
          </p:cNvPicPr>
          <p:nvPr>
            <p:ph idx="1"/>
          </p:nvPr>
        </p:nvPicPr>
        <p:blipFill>
          <a:blip r:embed="rId2">
            <a:lum bright="-20000"/>
          </a:blip>
          <a:srcRect l="28528" t="23617" r="34383" b="46871"/>
          <a:stretch>
            <a:fillRect/>
          </a:stretch>
        </p:blipFill>
        <p:spPr>
          <a:xfrm>
            <a:off x="533400" y="1828800"/>
            <a:ext cx="8001000" cy="47244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6).png"/>
          <p:cNvPicPr>
            <a:picLocks noGrp="1" noChangeAspect="1"/>
          </p:cNvPicPr>
          <p:nvPr>
            <p:ph idx="1"/>
          </p:nvPr>
        </p:nvPicPr>
        <p:blipFill>
          <a:blip r:embed="rId2">
            <a:lum bright="-20000"/>
          </a:blip>
          <a:srcRect l="31456" t="20145" r="27551" b="6944"/>
          <a:stretch>
            <a:fillRect/>
          </a:stretch>
        </p:blipFill>
        <p:spPr>
          <a:xfrm>
            <a:off x="0" y="-228600"/>
            <a:ext cx="9144000" cy="70866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lstStyle/>
          <a:p>
            <a:r>
              <a:rPr lang="en-US" dirty="0" smtClean="0"/>
              <a:t>Response time is high.</a:t>
            </a:r>
          </a:p>
          <a:p>
            <a:r>
              <a:rPr lang="en-US" dirty="0" smtClean="0"/>
              <a:t> The creation of an OS Shell is an heavy weight activity.</a:t>
            </a:r>
          </a:p>
          <a:p>
            <a:r>
              <a:rPr lang="en-US" dirty="0" smtClean="0"/>
              <a:t>CGI is not scalable.</a:t>
            </a:r>
          </a:p>
          <a:p>
            <a:r>
              <a:rPr lang="en-US" dirty="0" smtClean="0"/>
              <a:t>Not always secure or object-oriented.</a:t>
            </a:r>
          </a:p>
          <a:p>
            <a:r>
              <a:rPr lang="en-US" dirty="0" smtClean="0"/>
              <a:t>No separation of presentation and business logic.</a:t>
            </a:r>
          </a:p>
          <a:p>
            <a:r>
              <a:rPr lang="en-US" dirty="0" smtClean="0"/>
              <a:t>Scripting languages are often platform-dependent.</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7).png"/>
          <p:cNvPicPr>
            <a:picLocks noGrp="1" noChangeAspect="1"/>
          </p:cNvPicPr>
          <p:nvPr>
            <p:ph idx="1"/>
          </p:nvPr>
        </p:nvPicPr>
        <p:blipFill>
          <a:blip r:embed="rId2"/>
          <a:srcRect l="26352" t="19096" r="32655" b="4521"/>
          <a:stretch>
            <a:fillRect/>
          </a:stretch>
        </p:blipFill>
        <p:spPr>
          <a:xfrm>
            <a:off x="0" y="228600"/>
            <a:ext cx="9144000" cy="66294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8).png"/>
          <p:cNvPicPr>
            <a:picLocks noGrp="1" noChangeAspect="1"/>
          </p:cNvPicPr>
          <p:nvPr>
            <p:ph idx="1"/>
          </p:nvPr>
        </p:nvPicPr>
        <p:blipFill>
          <a:blip r:embed="rId2"/>
          <a:srcRect l="28528" t="21881" r="27551" b="10416"/>
          <a:stretch>
            <a:fillRect/>
          </a:stretch>
        </p:blipFill>
        <p:spPr>
          <a:xfrm>
            <a:off x="0" y="0"/>
            <a:ext cx="9296400" cy="685800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9).png"/>
          <p:cNvPicPr>
            <a:picLocks noGrp="1" noChangeAspect="1"/>
          </p:cNvPicPr>
          <p:nvPr>
            <p:ph idx="1"/>
          </p:nvPr>
        </p:nvPicPr>
        <p:blipFill>
          <a:blip r:embed="rId2"/>
          <a:srcRect l="32431" t="37505" r="28528" b="20832"/>
          <a:stretch>
            <a:fillRect/>
          </a:stretch>
        </p:blipFill>
        <p:spPr>
          <a:xfrm>
            <a:off x="0" y="1295400"/>
            <a:ext cx="9144000" cy="49530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Automatically Populating Java Objects from Request Parameters: Form Beans</a:t>
            </a:r>
            <a:endParaRPr lang="en-US" sz="4000" dirty="0"/>
          </a:p>
        </p:txBody>
      </p:sp>
      <p:sp>
        <p:nvSpPr>
          <p:cNvPr id="3" name="Content Placeholder 2"/>
          <p:cNvSpPr>
            <a:spLocks noGrp="1"/>
          </p:cNvSpPr>
          <p:nvPr>
            <p:ph idx="1"/>
          </p:nvPr>
        </p:nvSpPr>
        <p:spPr/>
        <p:txBody>
          <a:bodyPr/>
          <a:lstStyle/>
          <a:p>
            <a:r>
              <a:rPr lang="en-US" dirty="0" smtClean="0"/>
              <a:t>The </a:t>
            </a:r>
            <a:r>
              <a:rPr lang="en-US" dirty="0" err="1" smtClean="0"/>
              <a:t>getParameter</a:t>
            </a:r>
            <a:r>
              <a:rPr lang="en-US" dirty="0" smtClean="0"/>
              <a:t> method makes it easy to read incoming request parameters, and the value returned is automatically URL-decoded. </a:t>
            </a:r>
          </a:p>
          <a:p>
            <a:r>
              <a:rPr lang="en-US" dirty="0" smtClean="0"/>
              <a:t>The return value of </a:t>
            </a:r>
            <a:r>
              <a:rPr lang="en-US" dirty="0" err="1" smtClean="0"/>
              <a:t>getParameter</a:t>
            </a:r>
            <a:r>
              <a:rPr lang="en-US" dirty="0" smtClean="0"/>
              <a:t> is String, however, you have to parse the value yourself if you want other types of values.</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600" dirty="0" smtClean="0"/>
              <a:t>Putting Bean Utilities to Work</a:t>
            </a:r>
            <a:endParaRPr lang="en-US" sz="3600" dirty="0"/>
          </a:p>
        </p:txBody>
      </p:sp>
      <p:pic>
        <p:nvPicPr>
          <p:cNvPr id="4" name="Content Placeholder 3" descr="Screenshot (60).png"/>
          <p:cNvPicPr>
            <a:picLocks noGrp="1" noChangeAspect="1"/>
          </p:cNvPicPr>
          <p:nvPr>
            <p:ph idx="1"/>
          </p:nvPr>
        </p:nvPicPr>
        <p:blipFill>
          <a:blip r:embed="rId2"/>
          <a:srcRect l="32432" t="20145" r="29503" b="17360"/>
          <a:stretch>
            <a:fillRect/>
          </a:stretch>
        </p:blipFill>
        <p:spPr>
          <a:xfrm>
            <a:off x="228600" y="838200"/>
            <a:ext cx="8458200" cy="4419600"/>
          </a:xfrm>
        </p:spPr>
      </p:pic>
      <p:pic>
        <p:nvPicPr>
          <p:cNvPr id="5" name="Picture 4" descr="Screenshot (61).png"/>
          <p:cNvPicPr>
            <a:picLocks noChangeAspect="1"/>
          </p:cNvPicPr>
          <p:nvPr/>
        </p:nvPicPr>
        <p:blipFill>
          <a:blip r:embed="rId3"/>
          <a:srcRect l="33405" t="28920" r="37673" b="51482"/>
          <a:stretch>
            <a:fillRect/>
          </a:stretch>
        </p:blipFill>
        <p:spPr>
          <a:xfrm>
            <a:off x="304800" y="5257800"/>
            <a:ext cx="8458200" cy="16002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2).png"/>
          <p:cNvPicPr>
            <a:picLocks noGrp="1" noChangeAspect="1"/>
          </p:cNvPicPr>
          <p:nvPr>
            <p:ph idx="1"/>
          </p:nvPr>
        </p:nvPicPr>
        <p:blipFill>
          <a:blip r:embed="rId2"/>
          <a:srcRect l="29602" t="16673" r="40881" b="17360"/>
          <a:stretch>
            <a:fillRect/>
          </a:stretch>
        </p:blipFill>
        <p:spPr>
          <a:xfrm>
            <a:off x="1371600" y="0"/>
            <a:ext cx="6115050" cy="3810000"/>
          </a:xfrm>
        </p:spPr>
      </p:pic>
      <p:pic>
        <p:nvPicPr>
          <p:cNvPr id="5" name="Picture 4" descr="Screenshot (63).png"/>
          <p:cNvPicPr>
            <a:picLocks noChangeAspect="1"/>
          </p:cNvPicPr>
          <p:nvPr/>
        </p:nvPicPr>
        <p:blipFill>
          <a:blip r:embed="rId3"/>
          <a:srcRect l="34857" t="29505" r="33645" b="21838"/>
          <a:stretch>
            <a:fillRect/>
          </a:stretch>
        </p:blipFill>
        <p:spPr>
          <a:xfrm>
            <a:off x="1371600" y="3810000"/>
            <a:ext cx="6248400" cy="28194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4).png"/>
          <p:cNvPicPr>
            <a:picLocks noGrp="1" noChangeAspect="1"/>
          </p:cNvPicPr>
          <p:nvPr>
            <p:ph idx="1"/>
          </p:nvPr>
        </p:nvPicPr>
        <p:blipFill>
          <a:blip r:embed="rId2"/>
          <a:srcRect l="32432" t="14937" r="27551" b="46872"/>
          <a:stretch>
            <a:fillRect/>
          </a:stretch>
        </p:blipFill>
        <p:spPr>
          <a:xfrm>
            <a:off x="685800" y="1143000"/>
            <a:ext cx="7239000" cy="4648200"/>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5).png"/>
          <p:cNvPicPr>
            <a:picLocks noGrp="1" noChangeAspect="1"/>
          </p:cNvPicPr>
          <p:nvPr>
            <p:ph idx="1"/>
          </p:nvPr>
        </p:nvPicPr>
        <p:blipFill>
          <a:blip r:embed="rId2"/>
          <a:srcRect l="25600" t="25353" r="34383" b="6944"/>
          <a:stretch>
            <a:fillRect/>
          </a:stretch>
        </p:blipFill>
        <p:spPr>
          <a:xfrm>
            <a:off x="914400" y="533400"/>
            <a:ext cx="7086600" cy="5867400"/>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Obtaining and Installing the Jakarta Commons Packages</a:t>
            </a:r>
            <a:endParaRPr lang="en-US" dirty="0"/>
          </a:p>
        </p:txBody>
      </p:sp>
      <p:sp>
        <p:nvSpPr>
          <p:cNvPr id="3" name="Content Placeholder 2"/>
          <p:cNvSpPr>
            <a:spLocks noGrp="1"/>
          </p:cNvSpPr>
          <p:nvPr>
            <p:ph idx="1"/>
          </p:nvPr>
        </p:nvSpPr>
        <p:spPr/>
        <p:txBody>
          <a:bodyPr/>
          <a:lstStyle/>
          <a:p>
            <a:pPr algn="just"/>
            <a:r>
              <a:rPr lang="en-US" dirty="0" smtClean="0"/>
              <a:t>Most of the work of our Bean Utilities class is done by the Jakarta Commons BeanUtils component. </a:t>
            </a:r>
          </a:p>
          <a:p>
            <a:pPr algn="just"/>
            <a:r>
              <a:rPr lang="en-US" dirty="0" smtClean="0"/>
              <a:t>This component performs the reflection and the type conversion .</a:t>
            </a:r>
          </a:p>
          <a:p>
            <a:pPr algn="just"/>
            <a:r>
              <a:rPr lang="en-US" dirty="0" smtClean="0"/>
              <a:t> Bean Utilities will not work unless you install the Jakarta Commons BeanUtils. However, since BeanUtils depends on two other Jakarta Commons components—Collections and Logging—you have to download and install all three. </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Autofit/>
          </a:bodyPr>
          <a:lstStyle/>
          <a:p>
            <a:r>
              <a:rPr lang="en-US" sz="4000" dirty="0" smtClean="0"/>
              <a:t>Redisplaying the Input Form When Parameters Are Missing or Malformed</a:t>
            </a:r>
            <a:endParaRPr lang="en-US" sz="4000" dirty="0"/>
          </a:p>
        </p:txBody>
      </p:sp>
      <p:sp>
        <p:nvSpPr>
          <p:cNvPr id="3" name="Content Placeholder 2"/>
          <p:cNvSpPr>
            <a:spLocks noGrp="1"/>
          </p:cNvSpPr>
          <p:nvPr>
            <p:ph idx="1"/>
          </p:nvPr>
        </p:nvSpPr>
        <p:spPr/>
        <p:txBody>
          <a:bodyPr/>
          <a:lstStyle/>
          <a:p>
            <a:r>
              <a:rPr lang="en-US" dirty="0" smtClean="0"/>
              <a:t>It sometimes makes sense to use default values when the user fails to fill in certain form fields. </a:t>
            </a:r>
          </a:p>
          <a:p>
            <a:r>
              <a:rPr lang="en-US" dirty="0" smtClean="0"/>
              <a:t>however, there are no reasonable default values to use, and the form should be redisplayed to the user.</a:t>
            </a:r>
          </a:p>
          <a:p>
            <a:r>
              <a:rPr lang="en-US" dirty="0" smtClean="0"/>
              <a:t> Two desirable capabilities make the use of a normal HTML form impossible in this scenario: </a:t>
            </a:r>
          </a:p>
          <a:p>
            <a:r>
              <a:rPr lang="en-US" dirty="0" smtClean="0"/>
              <a:t>• Users should not have to reenter  values that they already supplied. </a:t>
            </a:r>
          </a:p>
          <a:p>
            <a:r>
              <a:rPr lang="en-US" dirty="0" smtClean="0"/>
              <a:t>• Missing form fields should be marked prominently.</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 of servlets over CGI</a:t>
            </a:r>
            <a:endParaRPr lang="en-US" dirty="0"/>
          </a:p>
        </p:txBody>
      </p:sp>
      <p:sp>
        <p:nvSpPr>
          <p:cNvPr id="3" name="Content Placeholder 2"/>
          <p:cNvSpPr>
            <a:spLocks noGrp="1"/>
          </p:cNvSpPr>
          <p:nvPr>
            <p:ph idx="1"/>
          </p:nvPr>
        </p:nvSpPr>
        <p:spPr/>
        <p:txBody>
          <a:bodyPr/>
          <a:lstStyle/>
          <a:p>
            <a:r>
              <a:rPr lang="en-US" dirty="0" smtClean="0"/>
              <a:t>CGI and servlets are used to develop web application only.</a:t>
            </a:r>
          </a:p>
          <a:p>
            <a:r>
              <a:rPr lang="en-US" dirty="0" smtClean="0"/>
              <a:t>CGI is a oldest technique.</a:t>
            </a:r>
          </a:p>
          <a:p>
            <a:pPr>
              <a:buFont typeface="Wingdings" pitchFamily="2" charset="2"/>
              <a:buChar char="Ø"/>
            </a:pPr>
            <a:r>
              <a:rPr lang="en-US" b="1" dirty="0" smtClean="0"/>
              <a:t>The main drawback of CGI is</a:t>
            </a:r>
          </a:p>
          <a:p>
            <a:pPr>
              <a:buNone/>
            </a:pPr>
            <a:endParaRPr lang="en-US" dirty="0" smtClean="0"/>
          </a:p>
          <a:p>
            <a:r>
              <a:rPr lang="en-US" dirty="0" smtClean="0"/>
              <a:t>1. starting process is very expensive</a:t>
            </a:r>
          </a:p>
          <a:p>
            <a:r>
              <a:rPr lang="en-US" dirty="0" smtClean="0"/>
              <a:t>2. it performs very poor.</a:t>
            </a:r>
          </a:p>
          <a:p>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096000" cy="762000"/>
          </a:xfrm>
        </p:spPr>
        <p:txBody>
          <a:bodyPr>
            <a:normAutofit fontScale="90000"/>
          </a:bodyPr>
          <a:lstStyle/>
          <a:p>
            <a:r>
              <a:rPr lang="en-US" dirty="0" smtClean="0"/>
              <a:t>Redisplay Options</a:t>
            </a:r>
            <a:endParaRPr lang="en-US" dirty="0"/>
          </a:p>
        </p:txBody>
      </p:sp>
      <p:sp>
        <p:nvSpPr>
          <p:cNvPr id="3" name="Content Placeholder 2"/>
          <p:cNvSpPr>
            <a:spLocks noGrp="1"/>
          </p:cNvSpPr>
          <p:nvPr>
            <p:ph idx="1"/>
          </p:nvPr>
        </p:nvSpPr>
        <p:spPr>
          <a:xfrm>
            <a:off x="457200" y="1447800"/>
            <a:ext cx="8229600" cy="4876800"/>
          </a:xfrm>
        </p:spPr>
        <p:txBody>
          <a:bodyPr/>
          <a:lstStyle/>
          <a:p>
            <a:pPr algn="just">
              <a:buNone/>
            </a:pPr>
            <a:r>
              <a:rPr lang="en-US" b="1" dirty="0" smtClean="0"/>
              <a:t>1. Have the same servlet present the form, process the data, and present the results: </a:t>
            </a:r>
            <a:r>
              <a:rPr lang="en-US" dirty="0" smtClean="0"/>
              <a:t>The servlet first looks for incoming request data, if it finds none, it presents a blank form. If the servlet finds partial request data, it extracts the partial data, puts it back into the form, and marks the other fields as missing. If the servlet finds the full complement of required data, it processes the request and displays the results</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562600"/>
          </a:xfrm>
        </p:spPr>
        <p:txBody>
          <a:bodyPr/>
          <a:lstStyle/>
          <a:p>
            <a:pPr algn="just">
              <a:buNone/>
            </a:pPr>
            <a:r>
              <a:rPr lang="en-US" b="1" dirty="0" smtClean="0"/>
              <a:t>2. Have one servlet present the form; have a second    servlet process the data and present the results:</a:t>
            </a:r>
          </a:p>
          <a:p>
            <a:pPr algn="just"/>
            <a:r>
              <a:rPr lang="en-US" dirty="0" smtClean="0"/>
              <a:t>It divides up the labor and keeps each servlet smaller    and more manageable. </a:t>
            </a:r>
          </a:p>
          <a:p>
            <a:pPr algn="just"/>
            <a:r>
              <a:rPr lang="en-US" dirty="0" smtClean="0"/>
              <a:t>Transferring from one servlet to another can be done with </a:t>
            </a:r>
            <a:r>
              <a:rPr lang="en-US" dirty="0" err="1" smtClean="0"/>
              <a:t>response.sendRedirect</a:t>
            </a:r>
            <a:r>
              <a:rPr lang="en-US" dirty="0" smtClean="0"/>
              <a:t> or the forward method of </a:t>
            </a:r>
            <a:r>
              <a:rPr lang="en-US" dirty="0" err="1" smtClean="0"/>
              <a:t>RequestDispatcher</a:t>
            </a:r>
            <a:r>
              <a:rPr lang="en-US" dirty="0" smtClean="0"/>
              <a:t>. </a:t>
            </a:r>
            <a:endParaRPr lang="en-US"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91200"/>
          </a:xfrm>
        </p:spPr>
        <p:txBody>
          <a:bodyPr/>
          <a:lstStyle/>
          <a:p>
            <a:pPr>
              <a:buNone/>
            </a:pPr>
            <a:r>
              <a:rPr lang="en-US" dirty="0" smtClean="0"/>
              <a:t>3. </a:t>
            </a:r>
            <a:r>
              <a:rPr lang="en-US" b="1" dirty="0" smtClean="0"/>
              <a:t>Have a JSP page “manually” present the form; have a servlet or JSP page process the data and present the results:</a:t>
            </a:r>
          </a:p>
          <a:p>
            <a:pPr algn="just"/>
            <a:r>
              <a:rPr lang="en-US" dirty="0" smtClean="0"/>
              <a:t>However, it requires knowledge of JSP in addition to knowledge of the two techniques mentioned in the previous point. </a:t>
            </a:r>
          </a:p>
          <a:p>
            <a:pPr algn="just"/>
            <a:r>
              <a:rPr lang="en-US" dirty="0" smtClean="0"/>
              <a:t>In particular, use JSP expressions or </a:t>
            </a:r>
            <a:r>
              <a:rPr lang="en-US" dirty="0" err="1" smtClean="0"/>
              <a:t>jsp:getProperty</a:t>
            </a:r>
            <a:r>
              <a:rPr lang="en-US" dirty="0" smtClean="0"/>
              <a:t> to extract the partial data from the data object and put it into the HTML form.</a:t>
            </a:r>
            <a:endParaRPr lang="en-US" b="1" dirty="0" smtClean="0"/>
          </a:p>
          <a:p>
            <a:pPr>
              <a:buNone/>
            </a:pPr>
            <a:endParaRPr lang="en-US"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p:spPr>
        <p:txBody>
          <a:bodyPr/>
          <a:lstStyle/>
          <a:p>
            <a:pPr>
              <a:buNone/>
            </a:pPr>
            <a:r>
              <a:rPr lang="en-US" b="1" dirty="0" smtClean="0"/>
              <a:t>4. Have a JSP page present the form, automatically filling in the fields with values obtained from a data object. Have a servlet or JSP page process the data and present the results.</a:t>
            </a:r>
          </a:p>
          <a:p>
            <a:r>
              <a:rPr lang="en-US" dirty="0" smtClean="0"/>
              <a:t>It requires custom JSP tags that mimic HTML form elements but use designated values automatically. </a:t>
            </a:r>
          </a:p>
          <a:p>
            <a:r>
              <a:rPr lang="en-US" dirty="0" smtClean="0"/>
              <a:t>You can write these tags yourself or you can use ready-made versions such as those that come with JSTL or Apache Struts.</a:t>
            </a:r>
            <a:endParaRPr lang="en-US"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71600"/>
          </a:xfrm>
        </p:spPr>
        <p:txBody>
          <a:bodyPr>
            <a:normAutofit fontScale="90000"/>
          </a:bodyPr>
          <a:lstStyle/>
          <a:p>
            <a:r>
              <a:rPr lang="en-US" dirty="0" smtClean="0"/>
              <a:t>HANDLING THE CLIENT REQUEST: HTTP REQUEST HEADERS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HTTP request headers are distinct from the form (query) data.</a:t>
            </a:r>
          </a:p>
          <a:p>
            <a:r>
              <a:rPr lang="en-US" dirty="0" smtClean="0"/>
              <a:t> Form data results directly from user input and is sent as part of the URL for GET requests and on a separate line for POST requests. </a:t>
            </a:r>
          </a:p>
          <a:p>
            <a:r>
              <a:rPr lang="en-US" dirty="0" smtClean="0"/>
              <a:t>Request headers are indirectly set by the browser and are sent immediately following the initial GET or POST request line. </a:t>
            </a:r>
          </a:p>
          <a:p>
            <a:r>
              <a:rPr lang="en-US" dirty="0" smtClean="0"/>
              <a:t>For instance, the following example shows an HTTP request that might result from a user submitting a book-search request to a servlet at </a:t>
            </a:r>
            <a:r>
              <a:rPr lang="en-US" dirty="0" smtClean="0">
                <a:hlinkClick r:id="rId2"/>
              </a:rPr>
              <a:t>http://www.somebookstore.com/servlet/Search</a:t>
            </a:r>
            <a:r>
              <a:rPr lang="en-US" dirty="0" smtClean="0"/>
              <a:t>.</a:t>
            </a:r>
          </a:p>
          <a:p>
            <a:r>
              <a:rPr lang="en-US" dirty="0" smtClean="0"/>
              <a:t> The request includes the headers Accept, Accept-Encoding, Connection, Cookie, Host, Referrer, and User-Agent</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Request Headers</a:t>
            </a:r>
            <a:endParaRPr lang="en-US" dirty="0"/>
          </a:p>
        </p:txBody>
      </p:sp>
      <p:sp>
        <p:nvSpPr>
          <p:cNvPr id="3" name="Content Placeholder 2"/>
          <p:cNvSpPr>
            <a:spLocks noGrp="1"/>
          </p:cNvSpPr>
          <p:nvPr>
            <p:ph idx="1"/>
          </p:nvPr>
        </p:nvSpPr>
        <p:spPr/>
        <p:txBody>
          <a:bodyPr/>
          <a:lstStyle/>
          <a:p>
            <a:r>
              <a:rPr lang="en-US" dirty="0" smtClean="0"/>
              <a:t>Reading headers is </a:t>
            </a:r>
            <a:r>
              <a:rPr lang="en-US" dirty="0" smtClean="0"/>
              <a:t>straightforward.</a:t>
            </a:r>
            <a:endParaRPr lang="en-US" dirty="0" smtClean="0"/>
          </a:p>
          <a:p>
            <a:r>
              <a:rPr lang="en-US" dirty="0" smtClean="0"/>
              <a:t>J</a:t>
            </a:r>
            <a:r>
              <a:rPr lang="en-US" dirty="0" smtClean="0"/>
              <a:t>ust </a:t>
            </a:r>
            <a:r>
              <a:rPr lang="en-US" dirty="0" smtClean="0"/>
              <a:t>call the </a:t>
            </a:r>
            <a:r>
              <a:rPr lang="en-US" dirty="0" err="1" smtClean="0"/>
              <a:t>getHeader</a:t>
            </a:r>
            <a:r>
              <a:rPr lang="en-US" dirty="0" smtClean="0"/>
              <a:t> method of </a:t>
            </a:r>
            <a:r>
              <a:rPr lang="en-US" dirty="0" err="1" smtClean="0"/>
              <a:t>HttpServletRequest</a:t>
            </a:r>
            <a:r>
              <a:rPr lang="en-US" dirty="0" smtClean="0"/>
              <a:t> with the name of the header. This call returns a String if the specified header was supplied in the current request, null otherwise. </a:t>
            </a:r>
          </a:p>
          <a:p>
            <a:r>
              <a:rPr lang="en-US" dirty="0" smtClean="0"/>
              <a:t>In HTTP 1.0, all request headers are optional.</a:t>
            </a:r>
          </a:p>
          <a:p>
            <a:r>
              <a:rPr lang="en-US" dirty="0" smtClean="0"/>
              <a:t>in HTTP 1.1, only Host is required. So, always check for null before using a request header</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lnSpcReduction="10000"/>
          </a:bodyPr>
          <a:lstStyle/>
          <a:p>
            <a:r>
              <a:rPr lang="en-US" sz="2800" dirty="0" smtClean="0"/>
              <a:t>Header names are not case sensitive. So, for example, </a:t>
            </a:r>
            <a:r>
              <a:rPr lang="en-US" sz="2800" dirty="0" err="1" smtClean="0"/>
              <a:t>request.getHeader</a:t>
            </a:r>
            <a:r>
              <a:rPr lang="en-US" sz="2800" dirty="0" smtClean="0"/>
              <a:t>("Connection") is interchangeable  with  </a:t>
            </a:r>
            <a:r>
              <a:rPr lang="en-US" sz="2800" dirty="0" err="1" smtClean="0"/>
              <a:t>request.getHeader</a:t>
            </a:r>
            <a:r>
              <a:rPr lang="en-US" sz="2800" dirty="0" smtClean="0"/>
              <a:t>("connection").</a:t>
            </a:r>
          </a:p>
          <a:p>
            <a:pPr>
              <a:buFont typeface="Wingdings" pitchFamily="2" charset="2"/>
              <a:buChar char="Ø"/>
            </a:pPr>
            <a:r>
              <a:rPr lang="en-US" sz="2800" dirty="0" smtClean="0"/>
              <a:t>A few headers are so commonly used that they have special access methods in </a:t>
            </a:r>
            <a:r>
              <a:rPr lang="en-US" sz="2800" dirty="0" err="1" smtClean="0"/>
              <a:t>HttpServletRequest</a:t>
            </a:r>
            <a:r>
              <a:rPr lang="en-US" sz="2800" dirty="0" smtClean="0"/>
              <a:t>.</a:t>
            </a:r>
          </a:p>
          <a:p>
            <a:pPr>
              <a:buNone/>
            </a:pPr>
            <a:r>
              <a:rPr lang="en-US" sz="2800" dirty="0" smtClean="0"/>
              <a:t>1. </a:t>
            </a:r>
            <a:r>
              <a:rPr lang="en-US" sz="2800" b="1" dirty="0" err="1" smtClean="0"/>
              <a:t>getCookies</a:t>
            </a:r>
            <a:r>
              <a:rPr lang="en-US" sz="2800" b="1" dirty="0" smtClean="0"/>
              <a:t> :</a:t>
            </a:r>
            <a:r>
              <a:rPr lang="en-US" sz="2800" dirty="0" smtClean="0"/>
              <a:t> The </a:t>
            </a:r>
            <a:r>
              <a:rPr lang="en-US" sz="2800" dirty="0" err="1" smtClean="0"/>
              <a:t>getCookies</a:t>
            </a:r>
            <a:r>
              <a:rPr lang="en-US" sz="2800" dirty="0" smtClean="0"/>
              <a:t> method returns the contents of the Cookie header, parsed and stored in an array of Cookie objects.</a:t>
            </a:r>
          </a:p>
          <a:p>
            <a:pPr>
              <a:buNone/>
            </a:pPr>
            <a:r>
              <a:rPr lang="en-US" sz="2800" dirty="0" smtClean="0"/>
              <a:t>2. </a:t>
            </a:r>
            <a:r>
              <a:rPr lang="en-US" sz="2800" b="1" dirty="0" err="1" smtClean="0"/>
              <a:t>getAuthType</a:t>
            </a:r>
            <a:r>
              <a:rPr lang="en-US" sz="2800" b="1" dirty="0" smtClean="0"/>
              <a:t> and </a:t>
            </a:r>
            <a:r>
              <a:rPr lang="en-US" sz="2800" b="1" dirty="0" err="1" smtClean="0"/>
              <a:t>getRemoteUser</a:t>
            </a:r>
            <a:r>
              <a:rPr lang="en-US" sz="2800" b="1" dirty="0" smtClean="0"/>
              <a:t>: </a:t>
            </a:r>
            <a:r>
              <a:rPr lang="en-US" sz="2800" dirty="0" smtClean="0"/>
              <a:t> The </a:t>
            </a:r>
            <a:r>
              <a:rPr lang="en-US" sz="2800" dirty="0" err="1" smtClean="0"/>
              <a:t>getAuthType</a:t>
            </a:r>
            <a:r>
              <a:rPr lang="en-US" sz="2800" dirty="0" smtClean="0"/>
              <a:t> and </a:t>
            </a:r>
            <a:r>
              <a:rPr lang="en-US" sz="2800" dirty="0" err="1" smtClean="0"/>
              <a:t>getRemoteUser</a:t>
            </a:r>
            <a:r>
              <a:rPr lang="en-US" sz="2800" dirty="0" smtClean="0"/>
              <a:t> methods break the Authorization header into its component pieces</a:t>
            </a:r>
            <a:r>
              <a:rPr lang="en-US" dirty="0" smtClean="0"/>
              <a:t>. </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normAutofit lnSpcReduction="10000"/>
          </a:bodyPr>
          <a:lstStyle/>
          <a:p>
            <a:pPr>
              <a:buNone/>
            </a:pPr>
            <a:r>
              <a:rPr lang="en-US" dirty="0" smtClean="0"/>
              <a:t>3.  </a:t>
            </a:r>
            <a:r>
              <a:rPr lang="en-US" b="1" dirty="0" err="1" smtClean="0"/>
              <a:t>getContentLength</a:t>
            </a:r>
            <a:r>
              <a:rPr lang="en-US" b="1" dirty="0" smtClean="0"/>
              <a:t>: </a:t>
            </a:r>
            <a:r>
              <a:rPr lang="en-US" dirty="0" smtClean="0"/>
              <a:t>The </a:t>
            </a:r>
            <a:r>
              <a:rPr lang="en-US" dirty="0" err="1" smtClean="0"/>
              <a:t>getContentLength</a:t>
            </a:r>
            <a:r>
              <a:rPr lang="en-US" dirty="0" smtClean="0"/>
              <a:t> method returns the value of the Content-Length header (as an </a:t>
            </a:r>
            <a:r>
              <a:rPr lang="en-US" dirty="0" err="1" smtClean="0"/>
              <a:t>int</a:t>
            </a:r>
            <a:r>
              <a:rPr lang="en-US" dirty="0" smtClean="0"/>
              <a:t>). </a:t>
            </a:r>
          </a:p>
          <a:p>
            <a:pPr marL="514350" indent="-514350">
              <a:buAutoNum type="arabicPeriod" startAt="4"/>
            </a:pPr>
            <a:r>
              <a:rPr lang="en-US" b="1" dirty="0" err="1" smtClean="0"/>
              <a:t>getContentType</a:t>
            </a:r>
            <a:r>
              <a:rPr lang="en-US" b="1" dirty="0" smtClean="0"/>
              <a:t>: </a:t>
            </a:r>
            <a:r>
              <a:rPr lang="en-US" dirty="0" smtClean="0"/>
              <a:t>The </a:t>
            </a:r>
            <a:r>
              <a:rPr lang="en-US" dirty="0" err="1" smtClean="0"/>
              <a:t>getContentType</a:t>
            </a:r>
            <a:r>
              <a:rPr lang="en-US" dirty="0" smtClean="0"/>
              <a:t> method returns the value of the Content-Type header (as a String).</a:t>
            </a:r>
          </a:p>
          <a:p>
            <a:pPr marL="514350" indent="-514350">
              <a:buAutoNum type="arabicPeriod" startAt="4"/>
            </a:pPr>
            <a:r>
              <a:rPr lang="en-US" b="1" dirty="0" err="1" smtClean="0"/>
              <a:t>getDateHeader</a:t>
            </a:r>
            <a:r>
              <a:rPr lang="en-US" b="1" dirty="0" smtClean="0"/>
              <a:t> and </a:t>
            </a:r>
            <a:r>
              <a:rPr lang="en-US" b="1" dirty="0" err="1" smtClean="0"/>
              <a:t>getIntHeader</a:t>
            </a:r>
            <a:r>
              <a:rPr lang="en-US" b="1" dirty="0" smtClean="0"/>
              <a:t>:</a:t>
            </a:r>
            <a:r>
              <a:rPr lang="en-US" dirty="0" smtClean="0"/>
              <a:t> The </a:t>
            </a:r>
            <a:r>
              <a:rPr lang="en-US" dirty="0" err="1" smtClean="0"/>
              <a:t>getDateHeader</a:t>
            </a:r>
            <a:r>
              <a:rPr lang="en-US" dirty="0" smtClean="0"/>
              <a:t> and </a:t>
            </a:r>
            <a:r>
              <a:rPr lang="en-US" dirty="0" err="1" smtClean="0"/>
              <a:t>getIntHeader</a:t>
            </a:r>
            <a:r>
              <a:rPr lang="en-US" dirty="0" smtClean="0"/>
              <a:t> methods read the specified headers and then convert them to Date and </a:t>
            </a:r>
            <a:r>
              <a:rPr lang="en-US" dirty="0" err="1" smtClean="0"/>
              <a:t>int</a:t>
            </a:r>
            <a:r>
              <a:rPr lang="en-US" dirty="0" smtClean="0"/>
              <a:t> values, respectively. </a:t>
            </a:r>
          </a:p>
          <a:p>
            <a:pPr marL="514350" indent="-514350">
              <a:buAutoNum type="arabicPeriod" startAt="4"/>
            </a:pPr>
            <a:r>
              <a:rPr lang="en-US" dirty="0" smtClean="0"/>
              <a:t> </a:t>
            </a:r>
            <a:r>
              <a:rPr lang="en-US" b="1" dirty="0" err="1" smtClean="0"/>
              <a:t>getHeaderNames</a:t>
            </a:r>
            <a:r>
              <a:rPr lang="en-US" b="1" dirty="0" smtClean="0"/>
              <a:t>:</a:t>
            </a:r>
            <a:r>
              <a:rPr lang="en-US" dirty="0" smtClean="0"/>
              <a:t> Rather than looking up one particular header, you can use the </a:t>
            </a:r>
            <a:r>
              <a:rPr lang="en-US" dirty="0" err="1" smtClean="0"/>
              <a:t>getHeaderNames</a:t>
            </a:r>
            <a:r>
              <a:rPr lang="en-US" dirty="0" smtClean="0"/>
              <a:t> method to get an Enumeration of all header names received on this particular request</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867400"/>
          </a:xfrm>
        </p:spPr>
        <p:txBody>
          <a:bodyPr>
            <a:normAutofit fontScale="92500"/>
          </a:bodyPr>
          <a:lstStyle/>
          <a:p>
            <a:pPr algn="just">
              <a:buNone/>
            </a:pPr>
            <a:r>
              <a:rPr lang="en-US" b="1" dirty="0" smtClean="0"/>
              <a:t>7. </a:t>
            </a:r>
            <a:r>
              <a:rPr lang="en-US" b="1" dirty="0" err="1" smtClean="0"/>
              <a:t>getHeaders</a:t>
            </a:r>
            <a:r>
              <a:rPr lang="en-US" b="1" dirty="0" smtClean="0"/>
              <a:t>: </a:t>
            </a:r>
            <a:r>
              <a:rPr lang="en-US" dirty="0" smtClean="0"/>
              <a:t> In most cases, each header name appears only once in the request. Occasionally, however, a header can appear multiple times, with each occurrence listing a separate value. Accept-Language is one such example. You can use </a:t>
            </a:r>
            <a:r>
              <a:rPr lang="en-US" dirty="0" err="1" smtClean="0"/>
              <a:t>getHeaders</a:t>
            </a:r>
            <a:r>
              <a:rPr lang="en-US" dirty="0" smtClean="0"/>
              <a:t> to obtain an Enumeration of the values of all occurrences of the header.</a:t>
            </a:r>
          </a:p>
          <a:p>
            <a:pPr algn="just">
              <a:buNone/>
            </a:pPr>
            <a:r>
              <a:rPr lang="en-US" b="1" dirty="0" smtClean="0"/>
              <a:t>8. </a:t>
            </a:r>
            <a:r>
              <a:rPr lang="en-US" b="1" dirty="0" err="1" smtClean="0"/>
              <a:t>getMethod</a:t>
            </a:r>
            <a:r>
              <a:rPr lang="en-US" b="1" dirty="0" smtClean="0"/>
              <a:t>:</a:t>
            </a:r>
            <a:r>
              <a:rPr lang="en-US" dirty="0" smtClean="0"/>
              <a:t> The </a:t>
            </a:r>
            <a:r>
              <a:rPr lang="en-US" dirty="0" err="1" smtClean="0"/>
              <a:t>getMethod</a:t>
            </a:r>
            <a:r>
              <a:rPr lang="en-US" dirty="0" smtClean="0"/>
              <a:t> method returns the main request method (normally, GET or POST, but methods like HEAD, PUT, and DELETE are possible). </a:t>
            </a:r>
          </a:p>
          <a:p>
            <a:pPr algn="just">
              <a:buNone/>
            </a:pPr>
            <a:r>
              <a:rPr lang="en-US" b="1" dirty="0" smtClean="0"/>
              <a:t>9. </a:t>
            </a:r>
            <a:r>
              <a:rPr lang="en-US" b="1" dirty="0" err="1" smtClean="0"/>
              <a:t>getRequestURI</a:t>
            </a:r>
            <a:r>
              <a:rPr lang="en-US" b="1" dirty="0" smtClean="0"/>
              <a:t>:</a:t>
            </a:r>
            <a:r>
              <a:rPr lang="en-US" dirty="0" smtClean="0"/>
              <a:t> The </a:t>
            </a:r>
            <a:r>
              <a:rPr lang="en-US" dirty="0" err="1" smtClean="0"/>
              <a:t>getRequestURI</a:t>
            </a:r>
            <a:r>
              <a:rPr lang="en-US" dirty="0" smtClean="0"/>
              <a:t> method returns the part of the URL that comes after the host and port but before the form data. For example, for a URL of </a:t>
            </a:r>
            <a:r>
              <a:rPr lang="en-US" dirty="0" smtClean="0">
                <a:hlinkClick r:id="rId2"/>
              </a:rPr>
              <a:t>http://randomhost.com/servlet/search.BookSearch?subject=jsp</a:t>
            </a:r>
            <a:r>
              <a:rPr lang="en-US" dirty="0" smtClean="0"/>
              <a:t>, </a:t>
            </a:r>
            <a:r>
              <a:rPr lang="en-US" dirty="0" err="1" smtClean="0"/>
              <a:t>getRequestURI</a:t>
            </a:r>
            <a:r>
              <a:rPr lang="en-US" dirty="0" smtClean="0"/>
              <a:t> would return "/servlet/</a:t>
            </a:r>
            <a:r>
              <a:rPr lang="en-US" dirty="0" err="1" smtClean="0"/>
              <a:t>search.BookSearch</a:t>
            </a:r>
            <a:r>
              <a:rPr lang="en-US" dirty="0" smtClean="0"/>
              <a:t>“.</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562600"/>
          </a:xfrm>
        </p:spPr>
        <p:txBody>
          <a:bodyPr/>
          <a:lstStyle/>
          <a:p>
            <a:pPr>
              <a:buNone/>
            </a:pPr>
            <a:r>
              <a:rPr lang="en-US" b="1" dirty="0" smtClean="0"/>
              <a:t>10. </a:t>
            </a:r>
            <a:r>
              <a:rPr lang="en-US" b="1" dirty="0" err="1" smtClean="0"/>
              <a:t>getQueryString</a:t>
            </a:r>
            <a:r>
              <a:rPr lang="en-US" b="1" dirty="0" smtClean="0"/>
              <a:t> : </a:t>
            </a:r>
            <a:r>
              <a:rPr lang="en-US" dirty="0" smtClean="0"/>
              <a:t>The </a:t>
            </a:r>
            <a:r>
              <a:rPr lang="en-US" dirty="0" err="1" smtClean="0"/>
              <a:t>getQueryString</a:t>
            </a:r>
            <a:r>
              <a:rPr lang="en-US" dirty="0" smtClean="0"/>
              <a:t> method returns the form data. For example, with http://randomhost.com/servlet/search.BookSearch?subject=jsp, </a:t>
            </a:r>
            <a:r>
              <a:rPr lang="en-US" dirty="0" err="1" smtClean="0"/>
              <a:t>getQueryString</a:t>
            </a:r>
            <a:r>
              <a:rPr lang="en-US" dirty="0" smtClean="0"/>
              <a:t> would return "subject=</a:t>
            </a:r>
            <a:r>
              <a:rPr lang="en-US" dirty="0" err="1" smtClean="0"/>
              <a:t>jsp</a:t>
            </a:r>
            <a:r>
              <a:rPr lang="en-US" dirty="0" smtClean="0"/>
              <a:t>".  </a:t>
            </a:r>
          </a:p>
          <a:p>
            <a:pPr>
              <a:buNone/>
            </a:pPr>
            <a:endParaRPr lang="en-US"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Servlets Architecture</a:t>
            </a:r>
            <a:br>
              <a:rPr lang="en-US" dirty="0" smtClean="0"/>
            </a:br>
            <a:endParaRPr lang="en-US" dirty="0"/>
          </a:p>
        </p:txBody>
      </p:sp>
      <p:pic>
        <p:nvPicPr>
          <p:cNvPr id="4" name="Content Placeholder 3" descr="servlet-arch.jpg"/>
          <p:cNvPicPr>
            <a:picLocks noGrp="1" noChangeAspect="1"/>
          </p:cNvPicPr>
          <p:nvPr>
            <p:ph idx="1"/>
          </p:nvPr>
        </p:nvPicPr>
        <p:blipFill>
          <a:blip r:embed="rId2">
            <a:lum bright="-20000"/>
          </a:blip>
          <a:stretch>
            <a:fillRect/>
          </a:stretch>
        </p:blipFill>
        <p:spPr>
          <a:xfrm>
            <a:off x="1676400" y="1981200"/>
            <a:ext cx="5867400" cy="3733800"/>
          </a:xfrm>
          <a:ln>
            <a:solidFill>
              <a:schemeClr val="accent1"/>
            </a:solid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Making a Table of All Request Headers</a:t>
            </a:r>
            <a:endParaRPr lang="en-US" dirty="0"/>
          </a:p>
        </p:txBody>
      </p:sp>
      <p:sp>
        <p:nvSpPr>
          <p:cNvPr id="3" name="Content Placeholder 2"/>
          <p:cNvSpPr>
            <a:spLocks noGrp="1"/>
          </p:cNvSpPr>
          <p:nvPr>
            <p:ph idx="1"/>
          </p:nvPr>
        </p:nvSpPr>
        <p:spPr/>
        <p:txBody>
          <a:bodyPr>
            <a:normAutofit/>
          </a:bodyPr>
          <a:lstStyle/>
          <a:p>
            <a:r>
              <a:rPr lang="en-US" dirty="0" smtClean="0"/>
              <a:t>A servlet that simply creates a table of all the headers it receives, along with their associated values. </a:t>
            </a:r>
          </a:p>
          <a:p>
            <a:r>
              <a:rPr lang="en-US" dirty="0" smtClean="0"/>
              <a:t>It accomplishes this task by calling </a:t>
            </a:r>
            <a:r>
              <a:rPr lang="en-US" dirty="0" err="1" smtClean="0"/>
              <a:t>request.getHeaderNames</a:t>
            </a:r>
            <a:r>
              <a:rPr lang="en-US" dirty="0" smtClean="0"/>
              <a:t> to obtain an Enumeration of headers in the current request. </a:t>
            </a:r>
          </a:p>
          <a:p>
            <a:r>
              <a:rPr lang="en-US" dirty="0" smtClean="0"/>
              <a:t>It then loops down the Enumeration, puts the header name in the left table cell, and puts the result of </a:t>
            </a:r>
            <a:r>
              <a:rPr lang="en-US" dirty="0" err="1" smtClean="0"/>
              <a:t>getHeader</a:t>
            </a:r>
            <a:r>
              <a:rPr lang="en-US" dirty="0" smtClean="0"/>
              <a:t> in the right table cell. </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p:spPr>
        <p:txBody>
          <a:bodyPr/>
          <a:lstStyle/>
          <a:p>
            <a:r>
              <a:rPr lang="en-US" dirty="0" smtClean="0"/>
              <a:t>The servlet also prints three components of the main request line (method, URI, and protocol). </a:t>
            </a:r>
          </a:p>
          <a:p>
            <a:endParaRPr lang="en-US" dirty="0"/>
          </a:p>
        </p:txBody>
      </p:sp>
      <p:pic>
        <p:nvPicPr>
          <p:cNvPr id="4" name="Picture 3" descr="Screenshot (66).png"/>
          <p:cNvPicPr>
            <a:picLocks noChangeAspect="1"/>
          </p:cNvPicPr>
          <p:nvPr/>
        </p:nvPicPr>
        <p:blipFill>
          <a:blip r:embed="rId2"/>
          <a:srcRect l="28333" t="44071" r="35833" b="12945"/>
          <a:stretch>
            <a:fillRect/>
          </a:stretch>
        </p:blipFill>
        <p:spPr>
          <a:xfrm>
            <a:off x="762000" y="1752600"/>
            <a:ext cx="7620000" cy="4419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7).png"/>
          <p:cNvPicPr>
            <a:picLocks noGrp="1" noChangeAspect="1"/>
          </p:cNvPicPr>
          <p:nvPr>
            <p:ph idx="1"/>
          </p:nvPr>
        </p:nvPicPr>
        <p:blipFill>
          <a:blip r:embed="rId2"/>
          <a:srcRect l="33408" t="49656" r="31455" b="6944"/>
          <a:stretch>
            <a:fillRect/>
          </a:stretch>
        </p:blipFill>
        <p:spPr>
          <a:xfrm>
            <a:off x="914400" y="990600"/>
            <a:ext cx="7543800" cy="502920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Understanding HTTP 1.1 Request Headers</a:t>
            </a:r>
            <a:endParaRPr lang="en-US" dirty="0"/>
          </a:p>
        </p:txBody>
      </p:sp>
      <p:sp>
        <p:nvSpPr>
          <p:cNvPr id="3" name="Content Placeholder 2"/>
          <p:cNvSpPr>
            <a:spLocks noGrp="1"/>
          </p:cNvSpPr>
          <p:nvPr>
            <p:ph idx="1"/>
          </p:nvPr>
        </p:nvSpPr>
        <p:spPr/>
        <p:txBody>
          <a:bodyPr>
            <a:normAutofit fontScale="92500"/>
          </a:bodyPr>
          <a:lstStyle/>
          <a:p>
            <a:r>
              <a:rPr lang="en-US" b="1" dirty="0" smtClean="0"/>
              <a:t>Accept </a:t>
            </a:r>
            <a:r>
              <a:rPr lang="en-US" dirty="0" smtClean="0"/>
              <a:t>: </a:t>
            </a:r>
          </a:p>
          <a:p>
            <a:pPr>
              <a:buNone/>
            </a:pPr>
            <a:r>
              <a:rPr lang="en-US" dirty="0" smtClean="0"/>
              <a:t> A servlet that can return a resource in more than one format can examine the Accept header to decide which format to use.</a:t>
            </a:r>
          </a:p>
          <a:p>
            <a:pPr>
              <a:buNone/>
            </a:pPr>
            <a:r>
              <a:rPr lang="en-US" dirty="0" smtClean="0"/>
              <a:t> For example, images in PNG format have some compression advantages over those in GIF, but not all browsers support PNG. If you have images in both formats, your servlet can call </a:t>
            </a:r>
            <a:r>
              <a:rPr lang="en-US" dirty="0" err="1" smtClean="0"/>
              <a:t>request.getHeader</a:t>
            </a:r>
            <a:r>
              <a:rPr lang="en-US" dirty="0" smtClean="0"/>
              <a:t>("Accept"), check for image/</a:t>
            </a:r>
            <a:r>
              <a:rPr lang="en-US" dirty="0" err="1" smtClean="0"/>
              <a:t>png</a:t>
            </a:r>
            <a:r>
              <a:rPr lang="en-US" dirty="0" smtClean="0"/>
              <a:t>, and if it finds a match, use blah.png filenames in all the IMG elements it generates. Otherwise, it would just use blah.gif. </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p:spPr>
        <p:txBody>
          <a:bodyPr>
            <a:normAutofit/>
          </a:bodyPr>
          <a:lstStyle/>
          <a:p>
            <a:r>
              <a:rPr lang="en-US" b="1" dirty="0" smtClean="0"/>
              <a:t>Accept-Language</a:t>
            </a:r>
            <a:r>
              <a:rPr lang="en-US" dirty="0" smtClean="0"/>
              <a:t>: This header specifies the client’s preferred languages in case the servlet can produce results in more than one language. The value of the header should be one of the standard language codes such as en, en-us, </a:t>
            </a:r>
            <a:r>
              <a:rPr lang="en-US" dirty="0" err="1" smtClean="0"/>
              <a:t>da</a:t>
            </a:r>
            <a:r>
              <a:rPr lang="en-US" dirty="0" smtClean="0"/>
              <a:t>, etc.</a:t>
            </a:r>
          </a:p>
          <a:p>
            <a:r>
              <a:rPr lang="en-US" b="1" dirty="0" smtClean="0"/>
              <a:t>Authorization:</a:t>
            </a:r>
            <a:r>
              <a:rPr lang="en-US" dirty="0" smtClean="0"/>
              <a:t> This header is used by clients to identify themselves when accessing password-protected Web pages.</a:t>
            </a:r>
          </a:p>
          <a:p>
            <a:r>
              <a:rPr lang="en-US" b="1" dirty="0" smtClean="0"/>
              <a:t>Connection:</a:t>
            </a:r>
            <a:r>
              <a:rPr lang="en-US" dirty="0" smtClean="0"/>
              <a:t> Persistent connections permit the client or other browser to retrieve multiple files with a single socket connection, thus saving the overhead of negotiating several independent connections</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943600"/>
          </a:xfrm>
        </p:spPr>
        <p:txBody>
          <a:bodyPr/>
          <a:lstStyle/>
          <a:p>
            <a:r>
              <a:rPr lang="en-US" b="1" dirty="0" smtClean="0"/>
              <a:t>Content-Length :</a:t>
            </a:r>
            <a:r>
              <a:rPr lang="en-US" dirty="0" smtClean="0"/>
              <a:t>This header is applicable only to POST requests and gives the size of the POST data in bytes. Rather than calling  </a:t>
            </a:r>
            <a:r>
              <a:rPr lang="en-US" dirty="0" err="1" smtClean="0"/>
              <a:t>request.getIntHeader</a:t>
            </a:r>
            <a:r>
              <a:rPr lang="en-US" dirty="0" smtClean="0"/>
              <a:t>("Content-Length"), you can simply use </a:t>
            </a:r>
            <a:r>
              <a:rPr lang="en-US" dirty="0" err="1" smtClean="0"/>
              <a:t>request.getContentLength</a:t>
            </a:r>
            <a:r>
              <a:rPr lang="en-US" dirty="0" smtClean="0"/>
              <a:t>().</a:t>
            </a:r>
          </a:p>
          <a:p>
            <a:r>
              <a:rPr lang="en-US" b="1" dirty="0" smtClean="0"/>
              <a:t>Cookie: </a:t>
            </a:r>
            <a:r>
              <a:rPr lang="en-US" dirty="0" smtClean="0"/>
              <a:t>This header returns cookies to servers that previously sent them to the browser. Never read this header directly because doing so would require cumbersome low-level parsing; use </a:t>
            </a:r>
            <a:r>
              <a:rPr lang="en-US" dirty="0" err="1" smtClean="0"/>
              <a:t>request.getCookies</a:t>
            </a:r>
            <a:r>
              <a:rPr lang="en-US" dirty="0" smtClean="0"/>
              <a:t> instead.</a:t>
            </a:r>
          </a:p>
          <a:p>
            <a:r>
              <a:rPr lang="en-US" b="1" dirty="0" smtClean="0"/>
              <a:t>Host:</a:t>
            </a:r>
            <a:r>
              <a:rPr lang="en-US" dirty="0" smtClean="0"/>
              <a:t> In HTTP 1.1  browsers and other clients are required to specify this header, which indicates the host and port as given in the original URL. </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rmAutofit fontScale="90000"/>
          </a:bodyPr>
          <a:lstStyle/>
          <a:p>
            <a:r>
              <a:rPr lang="en-US" b="1" dirty="0" smtClean="0"/>
              <a:t>Sending Compressed Web Pages</a:t>
            </a:r>
            <a:endParaRPr lang="en-US" b="1" dirty="0"/>
          </a:p>
        </p:txBody>
      </p:sp>
      <p:sp>
        <p:nvSpPr>
          <p:cNvPr id="3" name="Content Placeholder 2"/>
          <p:cNvSpPr>
            <a:spLocks noGrp="1"/>
          </p:cNvSpPr>
          <p:nvPr>
            <p:ph idx="1"/>
          </p:nvPr>
        </p:nvSpPr>
        <p:spPr/>
        <p:txBody>
          <a:bodyPr/>
          <a:lstStyle/>
          <a:p>
            <a:r>
              <a:rPr lang="en-US" dirty="0" err="1" smtClean="0"/>
              <a:t>Gzip</a:t>
            </a:r>
            <a:r>
              <a:rPr lang="en-US" dirty="0" smtClean="0"/>
              <a:t> is a text compression scheme that can dramatically reduce the size of HTML (or plain text) pages. </a:t>
            </a:r>
            <a:endParaRPr lang="en-US" dirty="0" smtClean="0"/>
          </a:p>
          <a:p>
            <a:r>
              <a:rPr lang="en-US" dirty="0" smtClean="0"/>
              <a:t>Most </a:t>
            </a:r>
            <a:r>
              <a:rPr lang="en-US" dirty="0" smtClean="0"/>
              <a:t>recent browsers know how to handle </a:t>
            </a:r>
            <a:r>
              <a:rPr lang="en-US" dirty="0" err="1" smtClean="0"/>
              <a:t>gzipped</a:t>
            </a:r>
            <a:r>
              <a:rPr lang="en-US" dirty="0" smtClean="0"/>
              <a:t> content, so the server can compress the document and send the smaller document over the network, after which the browser will automatically reverse the compression (no user action required) and treat the result in the normal manner. Sending such compressed content can be a real time </a:t>
            </a:r>
            <a:r>
              <a:rPr lang="en-US" dirty="0" smtClean="0"/>
              <a:t>saver.</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Differentiating Among Different Browser Types</a:t>
            </a:r>
            <a:endParaRPr lang="en-US"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sz="2400" dirty="0" smtClean="0"/>
              <a:t>The User-Agent header identifies the specific browser that is making the request. Although use of this header appears straightforward at first glance, a few subtleties are involved:</a:t>
            </a:r>
          </a:p>
          <a:p>
            <a:pPr marL="457200" indent="-457200">
              <a:buAutoNum type="arabicPeriod"/>
            </a:pPr>
            <a:r>
              <a:rPr lang="en-US" sz="2400" b="1" dirty="0" smtClean="0"/>
              <a:t>Use User-Agent only when </a:t>
            </a:r>
            <a:r>
              <a:rPr lang="en-US" sz="2400" b="1" dirty="0" err="1" smtClean="0"/>
              <a:t>neccessary</a:t>
            </a:r>
            <a:r>
              <a:rPr lang="en-US" sz="2400" b="1" dirty="0" smtClean="0"/>
              <a:t>: </a:t>
            </a:r>
            <a:r>
              <a:rPr lang="en-US" sz="2400" dirty="0" smtClean="0"/>
              <a:t>Otherwise, you will have difficult-to-maintain code that consists of tables of browser versions and associated capabilities.</a:t>
            </a:r>
          </a:p>
          <a:p>
            <a:pPr marL="457200" indent="-457200">
              <a:buAutoNum type="arabicPeriod"/>
            </a:pPr>
            <a:r>
              <a:rPr lang="en-US" sz="2400" b="1" dirty="0" smtClean="0"/>
              <a:t>Check for null: </a:t>
            </a:r>
            <a:r>
              <a:rPr lang="en-US" sz="2400" dirty="0" smtClean="0"/>
              <a:t>You should always check that the result of </a:t>
            </a:r>
            <a:r>
              <a:rPr lang="en-US" sz="2400" dirty="0" err="1" smtClean="0"/>
              <a:t>request.getHeader</a:t>
            </a:r>
            <a:r>
              <a:rPr lang="en-US" sz="2400" dirty="0" smtClean="0"/>
              <a:t> is non-null before trying to use it, regardless of which header you are dealing with.</a:t>
            </a:r>
            <a:endParaRPr lang="en-US"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562600"/>
          </a:xfrm>
        </p:spPr>
        <p:txBody>
          <a:bodyPr>
            <a:normAutofit/>
          </a:bodyPr>
          <a:lstStyle/>
          <a:p>
            <a:pPr>
              <a:buNone/>
            </a:pPr>
            <a:r>
              <a:rPr lang="en-US" dirty="0" smtClean="0"/>
              <a:t>3. </a:t>
            </a:r>
            <a:r>
              <a:rPr lang="en-US" b="1" dirty="0" smtClean="0"/>
              <a:t>To differentiate between Netscape and Internet Explorer, check for “MSIE,” not “Mozilla.”: </a:t>
            </a:r>
            <a:r>
              <a:rPr lang="en-US" dirty="0" smtClean="0"/>
              <a:t>Both Netscape and Internet Explorer say “Mozilla” at the beginning of the header, even though Mozilla is the Godzilla-like Netscape mascot. This characteristic is for compatibility with JavaScript. </a:t>
            </a:r>
          </a:p>
          <a:p>
            <a:pPr>
              <a:buNone/>
            </a:pPr>
            <a:endParaRPr lang="en-US" dirty="0" smtClean="0"/>
          </a:p>
          <a:p>
            <a:pPr>
              <a:buNone/>
            </a:pPr>
            <a:r>
              <a:rPr lang="en-US" b="1" dirty="0" smtClean="0"/>
              <a:t>4. Note that the header can be faked: </a:t>
            </a:r>
            <a:r>
              <a:rPr lang="en-US" dirty="0" smtClean="0"/>
              <a:t>Some browsers let the user change the value of this header. Even if the browser didn’t allow this, the user could always use a custom client. If a client fakes this header, the servlet cannot tell the difference</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800"/>
          </a:xfrm>
        </p:spPr>
        <p:txBody>
          <a:bodyPr>
            <a:normAutofit fontScale="90000"/>
          </a:bodyPr>
          <a:lstStyle/>
          <a:p>
            <a:r>
              <a:rPr lang="en-US" dirty="0" smtClean="0"/>
              <a:t>Changing the page according to how the user got there</a:t>
            </a:r>
            <a:endParaRPr lang="en-US" dirty="0"/>
          </a:p>
        </p:txBody>
      </p:sp>
      <p:sp>
        <p:nvSpPr>
          <p:cNvPr id="3" name="Content Placeholder 2"/>
          <p:cNvSpPr>
            <a:spLocks noGrp="1"/>
          </p:cNvSpPr>
          <p:nvPr>
            <p:ph idx="1"/>
          </p:nvPr>
        </p:nvSpPr>
        <p:spPr>
          <a:xfrm>
            <a:off x="457200" y="1295400"/>
            <a:ext cx="8229600" cy="5029200"/>
          </a:xfrm>
        </p:spPr>
        <p:txBody>
          <a:bodyPr/>
          <a:lstStyle/>
          <a:p>
            <a:r>
              <a:rPr lang="en-US" dirty="0" smtClean="0"/>
              <a:t>If users simply type the address of a page, the browser sends no Referrer at all and </a:t>
            </a:r>
            <a:r>
              <a:rPr lang="en-US" dirty="0" err="1" smtClean="0"/>
              <a:t>request.getHeader</a:t>
            </a:r>
            <a:r>
              <a:rPr lang="en-US" dirty="0" smtClean="0"/>
              <a:t>("Referrer") returns null.</a:t>
            </a:r>
          </a:p>
          <a:p>
            <a:r>
              <a:rPr lang="en-US" dirty="0" smtClean="0"/>
              <a:t>A servlet that uses the Referer header to customize the image it displays. If the address of the referring page contains the string “</a:t>
            </a:r>
            <a:r>
              <a:rPr lang="en-US" dirty="0" err="1" smtClean="0"/>
              <a:t>JRun</a:t>
            </a:r>
            <a:r>
              <a:rPr lang="en-US" dirty="0" smtClean="0"/>
              <a:t>,” the servlet displays the logo of Macromedia </a:t>
            </a:r>
            <a:r>
              <a:rPr lang="en-US" dirty="0" err="1" smtClean="0"/>
              <a:t>JRun</a:t>
            </a:r>
            <a:r>
              <a:rPr lang="en-US" dirty="0" smtClean="0"/>
              <a:t>. If the address contains the string “Resin,” the servlet displays the logo of </a:t>
            </a:r>
            <a:r>
              <a:rPr lang="en-US" dirty="0" err="1" smtClean="0"/>
              <a:t>Caucho</a:t>
            </a:r>
            <a:r>
              <a:rPr lang="en-US" dirty="0" smtClean="0"/>
              <a:t> Resin. Otherwise, the servlet displays the logo of Apache Tomcat. The servlet also displays the address of the referring page.</a:t>
            </a:r>
          </a:p>
          <a:p>
            <a:pPr>
              <a:buNone/>
            </a:pPr>
            <a:endParaRPr lang="en-US" dirty="0" smtClean="0"/>
          </a:p>
          <a:p>
            <a:endParaRPr lang="en-US" dirty="0" smtClean="0"/>
          </a:p>
          <a:p>
            <a:endParaRPr lang="en-US" dirty="0" smtClean="0"/>
          </a:p>
          <a:p>
            <a:endParaRPr lang="en-US" dirty="0" smtClean="0"/>
          </a:p>
          <a:p>
            <a:pPr>
              <a:buNone/>
            </a:pPr>
            <a:endParaRPr lang="en-US" dirty="0" smtClean="0"/>
          </a:p>
          <a:p>
            <a:endParaRPr lang="en-US" dirty="0"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 of servlets over CGI</a:t>
            </a:r>
            <a:endParaRPr lang="en-US" dirty="0"/>
          </a:p>
        </p:txBody>
      </p:sp>
      <p:sp>
        <p:nvSpPr>
          <p:cNvPr id="3" name="Content Placeholder 2"/>
          <p:cNvSpPr>
            <a:spLocks noGrp="1"/>
          </p:cNvSpPr>
          <p:nvPr>
            <p:ph idx="1"/>
          </p:nvPr>
        </p:nvSpPr>
        <p:spPr/>
        <p:txBody>
          <a:bodyPr/>
          <a:lstStyle/>
          <a:p>
            <a:pPr marL="514350" indent="-514350">
              <a:buAutoNum type="arabicParenR"/>
            </a:pPr>
            <a:r>
              <a:rPr lang="en-US" dirty="0" smtClean="0"/>
              <a:t>Performance</a:t>
            </a:r>
          </a:p>
          <a:p>
            <a:pPr marL="514350" indent="-514350">
              <a:buAutoNum type="arabicParenR"/>
            </a:pPr>
            <a:r>
              <a:rPr lang="en-US" dirty="0" smtClean="0"/>
              <a:t>Portability,</a:t>
            </a:r>
          </a:p>
          <a:p>
            <a:pPr marL="514350" indent="-514350">
              <a:buAutoNum type="arabicParenR"/>
            </a:pPr>
            <a:r>
              <a:rPr lang="en-US" dirty="0" smtClean="0"/>
              <a:t> Error handling,</a:t>
            </a:r>
          </a:p>
          <a:p>
            <a:pPr marL="514350" indent="-514350">
              <a:buAutoNum type="arabicParenR"/>
            </a:pPr>
            <a:r>
              <a:rPr lang="en-US" dirty="0" smtClean="0"/>
              <a:t>Session management, and</a:t>
            </a:r>
          </a:p>
          <a:p>
            <a:pPr marL="514350" indent="-514350">
              <a:buAutoNum type="arabicParenR"/>
            </a:pPr>
            <a:r>
              <a:rPr lang="en-US" dirty="0" smtClean="0"/>
              <a:t>Access to and ability to extend the server itself.</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Accessing the Standard CGI Variables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627888"/>
          </a:xfrm>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Platform Independence</a:t>
            </a:r>
            <a:r>
              <a:rPr lang="en-US" dirty="0" smtClean="0"/>
              <a:t/>
            </a:r>
            <a:br>
              <a:rPr lang="en-US" dirty="0" smtClean="0"/>
            </a:br>
            <a:endParaRPr lang="en-US" dirty="0"/>
          </a:p>
        </p:txBody>
      </p:sp>
      <p:sp>
        <p:nvSpPr>
          <p:cNvPr id="3" name="Content Placeholder 2"/>
          <p:cNvSpPr>
            <a:spLocks noGrp="1"/>
          </p:cNvSpPr>
          <p:nvPr>
            <p:ph idx="1"/>
          </p:nvPr>
        </p:nvSpPr>
        <p:spPr>
          <a:xfrm>
            <a:off x="457200" y="1371600"/>
            <a:ext cx="8229600" cy="4953000"/>
          </a:xfrm>
        </p:spPr>
        <p:txBody>
          <a:bodyPr/>
          <a:lstStyle/>
          <a:p>
            <a:r>
              <a:rPr lang="en-US" dirty="0" smtClean="0"/>
              <a:t>Servlets are written entirely in java so these are platform independent. </a:t>
            </a:r>
          </a:p>
          <a:p>
            <a:r>
              <a:rPr lang="en-US" dirty="0" smtClean="0"/>
              <a:t>Servlets can run on any Servlet enabled web server.</a:t>
            </a:r>
          </a:p>
          <a:p>
            <a:pPr algn="just">
              <a:buNone/>
            </a:pPr>
            <a:r>
              <a:rPr lang="en-US" b="1" dirty="0" smtClean="0"/>
              <a:t>For example: </a:t>
            </a:r>
            <a:r>
              <a:rPr lang="en-US" dirty="0" smtClean="0"/>
              <a:t>if you develop an web application in windows machine running Java web server, you can easily run the same on apache web server (if Apache Serve is installed) without modification or compilation of code. </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1492</TotalTime>
  <Words>3586</Words>
  <Application>Microsoft Office PowerPoint</Application>
  <PresentationFormat>On-screen Show (4:3)</PresentationFormat>
  <Paragraphs>207</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Flow</vt:lpstr>
      <vt:lpstr>Server Side Scripting using Servlets</vt:lpstr>
      <vt:lpstr>CGI Technologies</vt:lpstr>
      <vt:lpstr>              Understanding Common Gateway Interface </vt:lpstr>
      <vt:lpstr>Advantages </vt:lpstr>
      <vt:lpstr>Disadvantages</vt:lpstr>
      <vt:lpstr>Advantage of servlets over CGI</vt:lpstr>
      <vt:lpstr>Servlets Architecture </vt:lpstr>
      <vt:lpstr>Advantage of servlets over CGI</vt:lpstr>
      <vt:lpstr>   Platform Independence </vt:lpstr>
      <vt:lpstr>Performance</vt:lpstr>
      <vt:lpstr>Life  Cycle Of Servlet</vt:lpstr>
      <vt:lpstr>Extensibility</vt:lpstr>
      <vt:lpstr>Safety</vt:lpstr>
      <vt:lpstr>Secure</vt:lpstr>
      <vt:lpstr>Basic servlet structure</vt:lpstr>
      <vt:lpstr>Servlet Packaging </vt:lpstr>
      <vt:lpstr>Servlet Packaging </vt:lpstr>
      <vt:lpstr>HTML- Building utilities</vt:lpstr>
      <vt:lpstr>Servlet utilities</vt:lpstr>
      <vt:lpstr>Slide 20</vt:lpstr>
      <vt:lpstr>Life cycle of servlet</vt:lpstr>
      <vt:lpstr>Single Thread Model Interface </vt:lpstr>
      <vt:lpstr>Handling the Client Request: FORM DATA</vt:lpstr>
      <vt:lpstr>Handling the Client Request: FORM DATA</vt:lpstr>
      <vt:lpstr> Reading Form Data from Servlets</vt:lpstr>
      <vt:lpstr>Reading Multiple Values: getParameterValues</vt:lpstr>
      <vt:lpstr>Looking Up Parameter Names: getParameterNames and getParameterMap</vt:lpstr>
      <vt:lpstr> Reading Raw Form Data and Parsing Uploaded Files: getReader or getInputStream</vt:lpstr>
      <vt:lpstr>Reading the raw input is of use in two situations</vt:lpstr>
      <vt:lpstr>Reading Three Parameters </vt:lpstr>
      <vt:lpstr>Slide 31</vt:lpstr>
      <vt:lpstr>Reading Three Parameters</vt:lpstr>
      <vt:lpstr>Reading Three Parameters</vt:lpstr>
      <vt:lpstr>Example: Reading All Parameters </vt:lpstr>
      <vt:lpstr>Example: Reading All Parameters</vt:lpstr>
      <vt:lpstr>Slide 36</vt:lpstr>
      <vt:lpstr>Slide 37</vt:lpstr>
      <vt:lpstr>Slide 38</vt:lpstr>
      <vt:lpstr>Output</vt:lpstr>
      <vt:lpstr>Output</vt:lpstr>
      <vt:lpstr>             Using Default Values When Parameters Are Missing or Malformed </vt:lpstr>
      <vt:lpstr>Using Default Values When Parameters Are Missing or Malformed</vt:lpstr>
      <vt:lpstr>Using Default Values When Parameters Are Missing or Malformed</vt:lpstr>
      <vt:lpstr>Using Default Values When Parameters Are Missing or Malformed</vt:lpstr>
      <vt:lpstr>Filtering Strings for HTML-Specific Characters</vt:lpstr>
      <vt:lpstr>Filtering Strings for HTML-Specific Characters</vt:lpstr>
      <vt:lpstr>Filtering Strings for HTML-Specific Characters</vt:lpstr>
      <vt:lpstr>Example: A Servlet That Displays Code Snippets</vt:lpstr>
      <vt:lpstr>Slide 49</vt:lpstr>
      <vt:lpstr>Slide 50</vt:lpstr>
      <vt:lpstr>Slide 51</vt:lpstr>
      <vt:lpstr>Slide 52</vt:lpstr>
      <vt:lpstr>Automatically Populating Java Objects from Request Parameters: Form Beans</vt:lpstr>
      <vt:lpstr>Putting Bean Utilities to Work</vt:lpstr>
      <vt:lpstr>Slide 55</vt:lpstr>
      <vt:lpstr>Slide 56</vt:lpstr>
      <vt:lpstr>Slide 57</vt:lpstr>
      <vt:lpstr>Obtaining and Installing the Jakarta Commons Packages</vt:lpstr>
      <vt:lpstr>Redisplaying the Input Form When Parameters Are Missing or Malformed</vt:lpstr>
      <vt:lpstr>Redisplay Options</vt:lpstr>
      <vt:lpstr>Slide 61</vt:lpstr>
      <vt:lpstr>Slide 62</vt:lpstr>
      <vt:lpstr>Slide 63</vt:lpstr>
      <vt:lpstr>HANDLING THE CLIENT REQUEST: HTTP REQUEST HEADERS</vt:lpstr>
      <vt:lpstr>Reading Request Headers</vt:lpstr>
      <vt:lpstr>Slide 66</vt:lpstr>
      <vt:lpstr>Slide 67</vt:lpstr>
      <vt:lpstr>Slide 68</vt:lpstr>
      <vt:lpstr>Slide 69</vt:lpstr>
      <vt:lpstr>Making a Table of All Request Headers</vt:lpstr>
      <vt:lpstr>Slide 71</vt:lpstr>
      <vt:lpstr>Slide 72</vt:lpstr>
      <vt:lpstr>Understanding HTTP 1.1 Request Headers</vt:lpstr>
      <vt:lpstr>Slide 74</vt:lpstr>
      <vt:lpstr>Slide 75</vt:lpstr>
      <vt:lpstr>Sending Compressed Web Pages</vt:lpstr>
      <vt:lpstr>Differentiating Among Different Browser Types</vt:lpstr>
      <vt:lpstr>Slide 78</vt:lpstr>
      <vt:lpstr>Changing the page according to how the user got there</vt:lpstr>
      <vt:lpstr>Accessing the Standard CGI Variables</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Servlet Side Scripting using Servlets</dc:title>
  <dc:creator>Windows User</dc:creator>
  <cp:lastModifiedBy>Windows User</cp:lastModifiedBy>
  <cp:revision>51</cp:revision>
  <dcterms:created xsi:type="dcterms:W3CDTF">2022-09-19T12:41:24Z</dcterms:created>
  <dcterms:modified xsi:type="dcterms:W3CDTF">2022-10-10T05:51:55Z</dcterms:modified>
</cp:coreProperties>
</file>